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8"/>
  </p:notesMasterIdLst>
  <p:sldIdLst>
    <p:sldId id="258" r:id="rId2"/>
    <p:sldId id="318" r:id="rId3"/>
    <p:sldId id="314" r:id="rId4"/>
    <p:sldId id="273" r:id="rId5"/>
    <p:sldId id="323" r:id="rId6"/>
    <p:sldId id="317" r:id="rId7"/>
    <p:sldId id="275" r:id="rId8"/>
    <p:sldId id="319" r:id="rId9"/>
    <p:sldId id="277" r:id="rId10"/>
    <p:sldId id="320" r:id="rId11"/>
    <p:sldId id="285" r:id="rId12"/>
    <p:sldId id="287" r:id="rId13"/>
    <p:sldId id="321" r:id="rId14"/>
    <p:sldId id="301" r:id="rId15"/>
    <p:sldId id="315" r:id="rId16"/>
    <p:sldId id="280" r:id="rId17"/>
    <p:sldId id="281" r:id="rId18"/>
    <p:sldId id="278" r:id="rId19"/>
    <p:sldId id="283" r:id="rId20"/>
    <p:sldId id="284" r:id="rId21"/>
    <p:sldId id="316" r:id="rId22"/>
    <p:sldId id="326" r:id="rId23"/>
    <p:sldId id="279" r:id="rId24"/>
    <p:sldId id="310" r:id="rId25"/>
    <p:sldId id="327" r:id="rId26"/>
    <p:sldId id="286" r:id="rId27"/>
    <p:sldId id="293" r:id="rId28"/>
    <p:sldId id="294" r:id="rId29"/>
    <p:sldId id="313" r:id="rId30"/>
    <p:sldId id="308" r:id="rId31"/>
    <p:sldId id="288" r:id="rId32"/>
    <p:sldId id="289" r:id="rId33"/>
    <p:sldId id="290" r:id="rId34"/>
    <p:sldId id="291" r:id="rId35"/>
    <p:sldId id="295" r:id="rId36"/>
    <p:sldId id="306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ng,Shanshan(QA-ST)" initials="W" lastIdx="0" clrIdx="0">
    <p:extLst/>
  </p:cmAuthor>
  <p:cmAuthor id="2" name="Microsoft Office User" initials="MOU" lastIdx="2" clrIdx="1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41" autoAdjust="0"/>
    <p:restoredTop sz="95161" autoAdjust="0"/>
  </p:normalViewPr>
  <p:slideViewPr>
    <p:cSldViewPr snapToGrid="0">
      <p:cViewPr varScale="1">
        <p:scale>
          <a:sx n="95" d="100"/>
          <a:sy n="95" d="100"/>
        </p:scale>
        <p:origin x="816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32" y="4062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eg>
</file>

<file path=ppt/media/image2.jpe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D2105-0A94-4FA4-8EB1-B0B30DC3B7D3}" type="datetimeFigureOut">
              <a:rPr lang="zh-CN" altLang="en-US" smtClean="0"/>
              <a:t>2021/4/21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6A5298-7A03-4638-AA50-81B90C4C58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815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FCF57C-29DB-49A2-B079-2A6D9B938D19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287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99950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4451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9320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791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8595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4781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衷心的感谢看代码和熟悉业务的过程中，同学们对我的帮助，感谢我的导师志龙和海洋，几乎每天都会问会问很多问题，谢谢你们，也感谢今天到场的老师，对我的串讲进行指导。谢谢你们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东东 建聪 张颖 宇伟 吴亮 海洋 志龙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083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 err="1"/>
              <a:t>module_mgr</a:t>
            </a:r>
            <a:r>
              <a:rPr lang="en" altLang="zh-CN" dirty="0"/>
              <a:t>-&gt;</a:t>
            </a:r>
            <a:r>
              <a:rPr lang="en" altLang="zh-CN" dirty="0" err="1"/>
              <a:t>proc_initialize</a:t>
            </a:r>
            <a:r>
              <a:rPr lang="en" altLang="zh-CN" dirty="0"/>
              <a:t>(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“./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/”, “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module.conf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en" altLang="zh-CN" dirty="0"/>
              <a:t>)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读取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module.conf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中的配置</a:t>
            </a:r>
            <a:b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zh-CN" dirty="0" err="1"/>
              <a:t>module_mgr</a:t>
            </a:r>
            <a:r>
              <a:rPr lang="en" altLang="zh-CN" dirty="0"/>
              <a:t>-&gt;</a:t>
            </a:r>
            <a:r>
              <a:rPr lang="en" altLang="zh-CN" dirty="0" err="1"/>
              <a:t>sort_modules</a:t>
            </a:r>
            <a:r>
              <a:rPr lang="en" altLang="zh-CN" dirty="0"/>
              <a:t>()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根据每个模块的优先级，对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module_array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中的模块进行排序，优先级高的在前，优先级的判断依据是下游模块平响的平均值，平响越高，优先级越低，在发送请求时按照优先级由低到高执行，接收响应时按照由高到低；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feedproxy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设置下游超时时间为下游模块的平响的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99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分位值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+10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837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在发送请求时按照优先级由低到高执行，接收响应时按照由高到低；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feedproxy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设置下游超时时间为下游模块的平响的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99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分位值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+10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852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6806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no_upin_srcids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1301,1288,1293,1305,1527,1550,1249,1378,1251,1743,1744,1745,1406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681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2725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616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6481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6A5298-7A03-4638-AA50-81B90C4C587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206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MAS串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14400" y="2667000"/>
            <a:ext cx="10464800" cy="1447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137160" tIns="0" rIns="164592" bIns="0" anchor="ctr"/>
          <a:lstStyle/>
          <a:p>
            <a:pPr fontAlgn="ctr">
              <a:defRPr/>
            </a:pPr>
            <a:endParaRPr lang="zh-CN" altLang="zh-CN" sz="4800">
              <a:solidFill>
                <a:srgbClr val="EEECE1"/>
              </a:solidFill>
            </a:endParaRPr>
          </a:p>
        </p:txBody>
      </p:sp>
      <p:sp>
        <p:nvSpPr>
          <p:cNvPr id="3" name="Rectangle 3"/>
          <p:cNvSpPr>
            <a:spLocks/>
          </p:cNvSpPr>
          <p:nvPr/>
        </p:nvSpPr>
        <p:spPr bwMode="auto">
          <a:xfrm>
            <a:off x="4993221" y="4114800"/>
            <a:ext cx="1102783" cy="152400"/>
          </a:xfrm>
          <a:prstGeom prst="rect">
            <a:avLst/>
          </a:prstGeom>
          <a:solidFill>
            <a:srgbClr val="FF0000"/>
          </a:solidFill>
          <a:ln w="254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 sz="1800">
              <a:solidFill>
                <a:prstClr val="black"/>
              </a:solidFill>
            </a:endParaRPr>
          </a:p>
        </p:txBody>
      </p:sp>
      <p:pic>
        <p:nvPicPr>
          <p:cNvPr id="4" name="Picture 4" descr="logonew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26000" y="990605"/>
            <a:ext cx="2540000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5"/>
          <p:cNvSpPr>
            <a:spLocks/>
          </p:cNvSpPr>
          <p:nvPr/>
        </p:nvSpPr>
        <p:spPr bwMode="auto">
          <a:xfrm>
            <a:off x="6096000" y="4114800"/>
            <a:ext cx="1102784" cy="152400"/>
          </a:xfrm>
          <a:prstGeom prst="rect">
            <a:avLst/>
          </a:prstGeom>
          <a:solidFill>
            <a:srgbClr val="0000FF"/>
          </a:solidFill>
          <a:ln w="254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 sz="18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756528"/>
      </p:ext>
    </p:extLst>
  </p:cSld>
  <p:clrMapOvr>
    <a:masterClrMapping/>
  </p:clrMapOvr>
  <p:transition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spcBef>
                <a:spcPts val="0"/>
              </a:spcBef>
              <a:spcAft>
                <a:spcPts val="0"/>
              </a:spcAft>
              <a:defRPr/>
            </a:lvl2pPr>
            <a:lvl3pPr>
              <a:spcBef>
                <a:spcPts val="0"/>
              </a:spcBef>
              <a:spcAft>
                <a:spcPts val="0"/>
              </a:spcAft>
              <a:defRPr/>
            </a:lvl3pPr>
            <a:lvl4pPr>
              <a:spcBef>
                <a:spcPts val="0"/>
              </a:spcBef>
              <a:spcAft>
                <a:spcPts val="0"/>
              </a:spcAft>
              <a:defRPr/>
            </a:lvl4pPr>
            <a:lvl5pPr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7052693"/>
      </p:ext>
    </p:extLst>
  </p:cSld>
  <p:clrMapOvr>
    <a:masterClrMapping/>
  </p:clrMapOvr>
  <p:transition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347668"/>
            <a:ext cx="2743200" cy="574833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347668"/>
            <a:ext cx="8026400" cy="5748337"/>
          </a:xfrm>
        </p:spPr>
        <p:txBody>
          <a:bodyPr vert="eaVert"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spcBef>
                <a:spcPts val="0"/>
              </a:spcBef>
              <a:spcAft>
                <a:spcPts val="0"/>
              </a:spcAft>
              <a:defRPr/>
            </a:lvl2pPr>
            <a:lvl3pPr>
              <a:spcBef>
                <a:spcPts val="0"/>
              </a:spcBef>
              <a:spcAft>
                <a:spcPts val="0"/>
              </a:spcAft>
              <a:defRPr/>
            </a:lvl3pPr>
            <a:lvl4pPr>
              <a:spcBef>
                <a:spcPts val="0"/>
              </a:spcBef>
              <a:spcAft>
                <a:spcPts val="0"/>
              </a:spcAft>
              <a:defRPr/>
            </a:lvl4pPr>
            <a:lvl5pPr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456692"/>
      </p:ext>
    </p:extLst>
  </p:cSld>
  <p:clrMapOvr>
    <a:masterClrMapping/>
  </p:clrMapOvr>
  <p:transition>
    <p:wipe dir="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347668"/>
            <a:ext cx="10972800" cy="7778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09600" y="1570038"/>
            <a:ext cx="5384800" cy="4525962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spcBef>
                <a:spcPts val="0"/>
              </a:spcBef>
              <a:spcAft>
                <a:spcPts val="0"/>
              </a:spcAft>
              <a:defRPr/>
            </a:lvl2pPr>
            <a:lvl3pPr>
              <a:spcBef>
                <a:spcPts val="0"/>
              </a:spcBef>
              <a:spcAft>
                <a:spcPts val="0"/>
              </a:spcAft>
              <a:defRPr/>
            </a:lvl3pPr>
            <a:lvl4pPr>
              <a:spcBef>
                <a:spcPts val="0"/>
              </a:spcBef>
              <a:spcAft>
                <a:spcPts val="0"/>
              </a:spcAft>
              <a:defRPr/>
            </a:lvl4pPr>
            <a:lvl5pPr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570038"/>
            <a:ext cx="5384800" cy="4525962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>
              <a:spcBef>
                <a:spcPts val="0"/>
              </a:spcBef>
              <a:spcAft>
                <a:spcPts val="0"/>
              </a:spcAft>
              <a:defRPr/>
            </a:lvl2pPr>
            <a:lvl3pPr>
              <a:spcBef>
                <a:spcPts val="0"/>
              </a:spcBef>
              <a:spcAft>
                <a:spcPts val="0"/>
              </a:spcAft>
              <a:defRPr/>
            </a:lvl3pPr>
            <a:lvl4pPr>
              <a:spcBef>
                <a:spcPts val="0"/>
              </a:spcBef>
              <a:spcAft>
                <a:spcPts val="0"/>
              </a:spcAft>
              <a:defRPr/>
            </a:lvl4pPr>
            <a:lvl5pPr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2027700"/>
      </p:ext>
    </p:extLst>
  </p:cSld>
  <p:clrMapOvr>
    <a:masterClrMapping/>
  </p:clrMapOvr>
  <p:transition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347668"/>
            <a:ext cx="10972800" cy="7778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09600" y="1570038"/>
            <a:ext cx="10972800" cy="4525962"/>
          </a:xfrm>
        </p:spPr>
        <p:txBody>
          <a:bodyPr/>
          <a:lstStyle/>
          <a:p>
            <a:pPr lvl="0"/>
            <a:r>
              <a:rPr lang="zh-CN" altLang="en-US" noProof="0"/>
              <a:t>单击图标添加表格</a:t>
            </a:r>
          </a:p>
        </p:txBody>
      </p:sp>
    </p:spTree>
    <p:extLst>
      <p:ext uri="{BB962C8B-B14F-4D97-AF65-F5344CB8AC3E}">
        <p14:creationId xmlns:p14="http://schemas.microsoft.com/office/powerpoint/2010/main" val="73527966"/>
      </p:ext>
    </p:extLst>
  </p:cSld>
  <p:clrMapOvr>
    <a:masterClrMapping/>
  </p:clrMapOvr>
  <p:transition>
    <p:wipe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>
                <a:solidFill>
                  <a:prstClr val="black"/>
                </a:solidFill>
              </a:rPr>
              <a:pPr/>
              <a:t>2021/4/21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62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u"/>
              <a:defRPr/>
            </a:lvl1pPr>
            <a:lvl2pPr marL="742950" indent="-28575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  <a:defRPr/>
            </a:lvl2pPr>
            <a:lvl3pPr>
              <a:spcBef>
                <a:spcPts val="0"/>
              </a:spcBef>
              <a:spcAft>
                <a:spcPts val="0"/>
              </a:spcAft>
              <a:defRPr/>
            </a:lvl3pPr>
            <a:lvl4pPr>
              <a:spcBef>
                <a:spcPts val="0"/>
              </a:spcBef>
              <a:spcAft>
                <a:spcPts val="0"/>
              </a:spcAft>
              <a:defRPr/>
            </a:lvl4pPr>
            <a:lvl5pPr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546808"/>
      </p:ext>
    </p:extLst>
  </p:cSld>
  <p:clrMapOvr>
    <a:masterClrMapping/>
  </p:clrMapOvr>
  <p:transition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11BC9757-AADA-7A47-B2D4-DE499FCCC8F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609600" y="347668"/>
            <a:ext cx="10972800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34" charset="0"/>
                <a:ea typeface="黑体" pitchFamily="2" charset="-122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34" charset="0"/>
                <a:ea typeface="黑体" pitchFamily="2" charset="-122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34" charset="0"/>
                <a:ea typeface="黑体" pitchFamily="2" charset="-122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34" charset="0"/>
                <a:ea typeface="黑体" pitchFamily="2" charset="-122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34" charset="0"/>
                <a:ea typeface="黑体" pitchFamily="2" charset="-122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34" charset="0"/>
                <a:ea typeface="黑体" pitchFamily="2" charset="-122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34" charset="0"/>
                <a:ea typeface="黑体" pitchFamily="2" charset="-122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r>
              <a:rPr lang="zh-CN" altLang="en-US" sz="3600" kern="0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90740912"/>
      </p:ext>
    </p:extLst>
  </p:cSld>
  <p:clrMapOvr>
    <a:masterClrMapping/>
  </p:clrMapOvr>
  <p:transition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570038"/>
            <a:ext cx="5384800" cy="4525962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2000"/>
            </a:lvl1pPr>
            <a:lvl2pPr>
              <a:spcBef>
                <a:spcPts val="0"/>
              </a:spcBef>
              <a:spcAft>
                <a:spcPts val="0"/>
              </a:spcAft>
              <a:defRPr sz="1600"/>
            </a:lvl2pPr>
            <a:lvl3pPr>
              <a:spcBef>
                <a:spcPts val="0"/>
              </a:spcBef>
              <a:spcAft>
                <a:spcPts val="0"/>
              </a:spcAft>
              <a:defRPr sz="1400"/>
            </a:lvl3pPr>
            <a:lvl4pPr>
              <a:spcBef>
                <a:spcPts val="0"/>
              </a:spcBef>
              <a:spcAft>
                <a:spcPts val="0"/>
              </a:spcAft>
              <a:defRPr sz="1400"/>
            </a:lvl4pPr>
            <a:lvl5pPr>
              <a:spcBef>
                <a:spcPts val="0"/>
              </a:spcBef>
              <a:spcAft>
                <a:spcPts val="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570038"/>
            <a:ext cx="5384800" cy="4525962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2000"/>
            </a:lvl1pPr>
            <a:lvl2pPr>
              <a:spcBef>
                <a:spcPts val="0"/>
              </a:spcBef>
              <a:spcAft>
                <a:spcPts val="0"/>
              </a:spcAft>
              <a:defRPr sz="1600"/>
            </a:lvl2pPr>
            <a:lvl3pPr>
              <a:spcBef>
                <a:spcPts val="0"/>
              </a:spcBef>
              <a:spcAft>
                <a:spcPts val="0"/>
              </a:spcAft>
              <a:defRPr sz="1400"/>
            </a:lvl3pPr>
            <a:lvl4pPr>
              <a:spcBef>
                <a:spcPts val="0"/>
              </a:spcBef>
              <a:spcAft>
                <a:spcPts val="0"/>
              </a:spcAft>
              <a:defRPr sz="1400"/>
            </a:lvl4pPr>
            <a:lvl5pPr>
              <a:spcBef>
                <a:spcPts val="0"/>
              </a:spcBef>
              <a:spcAft>
                <a:spcPts val="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ECDDE95D-99F7-854E-B26C-7889D6419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36176"/>
            <a:ext cx="10972800" cy="77993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1070271"/>
      </p:ext>
    </p:extLst>
  </p:cSld>
  <p:clrMapOvr>
    <a:masterClrMapping/>
  </p:clrMapOvr>
  <p:transition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336176"/>
            <a:ext cx="10972800" cy="77993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2000"/>
            </a:lvl1pPr>
            <a:lvl2pPr>
              <a:spcBef>
                <a:spcPts val="0"/>
              </a:spcBef>
              <a:spcAft>
                <a:spcPts val="0"/>
              </a:spcAft>
              <a:defRPr sz="1600"/>
            </a:lvl2pPr>
            <a:lvl3pPr>
              <a:spcBef>
                <a:spcPts val="0"/>
              </a:spcBef>
              <a:spcAft>
                <a:spcPts val="0"/>
              </a:spcAft>
              <a:defRPr sz="1400"/>
            </a:lvl3pPr>
            <a:lvl4pPr>
              <a:spcBef>
                <a:spcPts val="0"/>
              </a:spcBef>
              <a:spcAft>
                <a:spcPts val="0"/>
              </a:spcAft>
              <a:defRPr sz="1400"/>
            </a:lvl4pPr>
            <a:lvl5pPr>
              <a:spcBef>
                <a:spcPts val="0"/>
              </a:spcBef>
              <a:spcAft>
                <a:spcPts val="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2000"/>
            </a:lvl1pPr>
            <a:lvl2pPr>
              <a:spcBef>
                <a:spcPts val="0"/>
              </a:spcBef>
              <a:spcAft>
                <a:spcPts val="0"/>
              </a:spcAft>
              <a:defRPr sz="1600"/>
            </a:lvl2pPr>
            <a:lvl3pPr>
              <a:spcBef>
                <a:spcPts val="0"/>
              </a:spcBef>
              <a:spcAft>
                <a:spcPts val="0"/>
              </a:spcAft>
              <a:defRPr sz="1400"/>
            </a:lvl3pPr>
            <a:lvl4pPr>
              <a:spcBef>
                <a:spcPts val="0"/>
              </a:spcBef>
              <a:spcAft>
                <a:spcPts val="0"/>
              </a:spcAft>
              <a:defRPr sz="1400"/>
            </a:lvl4pPr>
            <a:lvl5pPr>
              <a:spcBef>
                <a:spcPts val="0"/>
              </a:spcBef>
              <a:spcAft>
                <a:spcPts val="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3109988"/>
      </p:ext>
    </p:extLst>
  </p:cSld>
  <p:clrMapOvr>
    <a:masterClrMapping/>
  </p:clrMapOvr>
  <p:transition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9710830"/>
      </p:ext>
    </p:extLst>
  </p:cSld>
  <p:clrMapOvr>
    <a:masterClrMapping/>
  </p:clrMapOvr>
  <p:transition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6385767"/>
      </p:ext>
    </p:extLst>
  </p:cSld>
  <p:clrMapOvr>
    <a:masterClrMapping/>
  </p:clrMapOvr>
  <p:transition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304057"/>
            <a:ext cx="4011084" cy="7892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sz="2400"/>
            </a:lvl1pPr>
            <a:lvl2pPr>
              <a:spcBef>
                <a:spcPts val="0"/>
              </a:spcBef>
              <a:spcAft>
                <a:spcPts val="0"/>
              </a:spcAft>
              <a:defRPr sz="2000"/>
            </a:lvl2pPr>
            <a:lvl3pPr>
              <a:spcBef>
                <a:spcPts val="0"/>
              </a:spcBef>
              <a:spcAft>
                <a:spcPts val="0"/>
              </a:spcAft>
              <a:defRPr sz="1600"/>
            </a:lvl3pPr>
            <a:lvl4pPr>
              <a:spcBef>
                <a:spcPts val="0"/>
              </a:spcBef>
              <a:spcAft>
                <a:spcPts val="0"/>
              </a:spcAft>
              <a:defRPr sz="1400"/>
            </a:lvl4pPr>
            <a:lvl5pPr>
              <a:spcBef>
                <a:spcPts val="0"/>
              </a:spcBef>
              <a:spcAft>
                <a:spcPts val="0"/>
              </a:spcAft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8528870"/>
      </p:ext>
    </p:extLst>
  </p:cSld>
  <p:clrMapOvr>
    <a:masterClrMapping/>
  </p:clrMapOvr>
  <p:transition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</a:p>
        </p:txBody>
      </p:sp>
    </p:spTree>
    <p:extLst>
      <p:ext uri="{BB962C8B-B14F-4D97-AF65-F5344CB8AC3E}">
        <p14:creationId xmlns:p14="http://schemas.microsoft.com/office/powerpoint/2010/main" val="2914428939"/>
      </p:ext>
    </p:extLst>
  </p:cSld>
  <p:clrMapOvr>
    <a:masterClrMapping/>
  </p:clrMapOvr>
  <p:transition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570038"/>
            <a:ext cx="10896000" cy="42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000" tIns="45720" rIns="9000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</p:txBody>
      </p:sp>
      <p:sp>
        <p:nvSpPr>
          <p:cNvPr id="115715" name="Rectangle 3"/>
          <p:cNvSpPr>
            <a:spLocks noChangeArrowheads="1"/>
          </p:cNvSpPr>
          <p:nvPr/>
        </p:nvSpPr>
        <p:spPr bwMode="auto">
          <a:xfrm>
            <a:off x="406400" y="304800"/>
            <a:ext cx="11379200" cy="838200"/>
          </a:xfrm>
          <a:prstGeom prst="rect">
            <a:avLst/>
          </a:prstGeom>
          <a:noFill/>
          <a:ln w="9525" cmpd="sng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137160" tIns="0" rIns="164592" bIns="0" anchor="ctr"/>
          <a:lstStyle/>
          <a:p>
            <a:pPr>
              <a:defRPr/>
            </a:pPr>
            <a:endParaRPr lang="zh-CN" altLang="zh-CN" sz="3200" b="1">
              <a:solidFill>
                <a:prstClr val="black"/>
              </a:solidFill>
              <a:latin typeface="Arial" charset="0"/>
            </a:endParaRPr>
          </a:p>
        </p:txBody>
      </p:sp>
      <p:pic>
        <p:nvPicPr>
          <p:cNvPr id="3076" name="Picture 4" descr="logonew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9652000" y="5929318"/>
            <a:ext cx="2032000" cy="490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5717" name="Rectangle 5"/>
          <p:cNvSpPr>
            <a:spLocks/>
          </p:cNvSpPr>
          <p:nvPr/>
        </p:nvSpPr>
        <p:spPr bwMode="auto">
          <a:xfrm>
            <a:off x="406400" y="1143000"/>
            <a:ext cx="1439333" cy="152400"/>
          </a:xfrm>
          <a:prstGeom prst="rect">
            <a:avLst/>
          </a:prstGeom>
          <a:solidFill>
            <a:srgbClr val="FF0000"/>
          </a:solidFill>
          <a:ln w="254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115718" name="Rectangle 6"/>
          <p:cNvSpPr>
            <a:spLocks/>
          </p:cNvSpPr>
          <p:nvPr/>
        </p:nvSpPr>
        <p:spPr bwMode="auto">
          <a:xfrm>
            <a:off x="1617133" y="1143000"/>
            <a:ext cx="719667" cy="152400"/>
          </a:xfrm>
          <a:prstGeom prst="rect">
            <a:avLst/>
          </a:prstGeom>
          <a:solidFill>
            <a:srgbClr val="0000FF"/>
          </a:solidFill>
          <a:ln w="254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47668"/>
            <a:ext cx="10972800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8502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transition>
    <p:wipe dir="d"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34" charset="0"/>
          <a:ea typeface="黑体" pitchFamily="2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34" charset="0"/>
          <a:ea typeface="黑体" pitchFamily="2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34" charset="0"/>
          <a:ea typeface="黑体" pitchFamily="2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34" charset="0"/>
          <a:ea typeface="黑体" pitchFamily="2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34" charset="0"/>
          <a:ea typeface="黑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34" charset="0"/>
          <a:ea typeface="黑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34" charset="0"/>
          <a:ea typeface="黑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34" charset="0"/>
          <a:ea typeface="黑体" pitchFamily="2" charset="-122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rgbClr val="2318DE"/>
        </a:buClr>
        <a:buSzPct val="150000"/>
        <a:buFont typeface="Wingdings" pitchFamily="2" charset="2"/>
        <a:buChar char="u"/>
        <a:tabLst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rgbClr val="2318DE"/>
        </a:buClr>
        <a:buSzPct val="150000"/>
        <a:buFont typeface="Wingdings" pitchFamily="2" charset="2"/>
        <a:buChar char="Ø"/>
        <a:tabLst/>
        <a:defRPr sz="2000" b="0">
          <a:solidFill>
            <a:schemeClr val="tx1"/>
          </a:solidFill>
          <a:latin typeface="+mn-lt"/>
          <a:ea typeface="宋体" pitchFamily="2" charset="-122"/>
        </a:defRPr>
      </a:lvl2pPr>
      <a:lvl3pPr marL="1143000" indent="-228600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rgbClr val="2318DE"/>
        </a:buClr>
        <a:buSzPct val="150000"/>
        <a:buFont typeface="Arial" panose="020B0604020202020204" pitchFamily="34" charset="0"/>
        <a:buChar char="•"/>
        <a:defRPr sz="1600" b="0">
          <a:solidFill>
            <a:schemeClr val="tx1"/>
          </a:solidFill>
          <a:latin typeface="+mn-lt"/>
          <a:ea typeface="宋体" pitchFamily="2" charset="-122"/>
        </a:defRPr>
      </a:lvl3pPr>
      <a:lvl4pPr marL="1600200" indent="-228600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rgbClr val="2318DE"/>
        </a:buClr>
        <a:buSzPct val="150000"/>
        <a:buChar char="–"/>
        <a:defRPr sz="1400" b="0">
          <a:solidFill>
            <a:schemeClr val="tx1"/>
          </a:solidFill>
          <a:latin typeface="+mn-lt"/>
          <a:ea typeface="宋体" pitchFamily="2" charset="-122"/>
        </a:defRPr>
      </a:lvl4pPr>
      <a:lvl5pPr marL="2057400" indent="-228600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rgbClr val="2318DE"/>
        </a:buClr>
        <a:buSzPct val="150000"/>
        <a:buFont typeface="Wingdings" pitchFamily="2" charset="2"/>
        <a:buChar char="ü"/>
        <a:defRPr lang="zh-CN" altLang="en-US" sz="1400" b="0" dirty="0" smtClean="0">
          <a:solidFill>
            <a:schemeClr val="tx1"/>
          </a:solidFill>
          <a:latin typeface="+mn-lt"/>
          <a:ea typeface="宋体" pitchFamily="2" charset="-122"/>
        </a:defRPr>
      </a:lvl5pPr>
      <a:lvl6pPr marL="2514600" indent="-228600" algn="l" rtl="0" eaLnBrk="1" fontAlgn="base" hangingPunct="1">
        <a:lnSpc>
          <a:spcPct val="115000"/>
        </a:lnSpc>
        <a:spcBef>
          <a:spcPct val="25000"/>
        </a:spcBef>
        <a:spcAft>
          <a:spcPct val="25000"/>
        </a:spcAft>
        <a:buClr>
          <a:srgbClr val="2318DE"/>
        </a:buClr>
        <a:buSzPct val="150000"/>
        <a:buChar char="»"/>
        <a:defRPr sz="1400" b="1">
          <a:solidFill>
            <a:schemeClr val="tx1"/>
          </a:solidFill>
          <a:latin typeface="+mn-lt"/>
          <a:ea typeface="宋体" pitchFamily="2" charset="-122"/>
        </a:defRPr>
      </a:lvl6pPr>
      <a:lvl7pPr marL="2971800" indent="-228600" algn="l" rtl="0" eaLnBrk="1" fontAlgn="base" hangingPunct="1">
        <a:lnSpc>
          <a:spcPct val="115000"/>
        </a:lnSpc>
        <a:spcBef>
          <a:spcPct val="25000"/>
        </a:spcBef>
        <a:spcAft>
          <a:spcPct val="25000"/>
        </a:spcAft>
        <a:buClr>
          <a:srgbClr val="2318DE"/>
        </a:buClr>
        <a:buSzPct val="150000"/>
        <a:buChar char="»"/>
        <a:defRPr sz="1400" b="1">
          <a:solidFill>
            <a:schemeClr val="tx1"/>
          </a:solidFill>
          <a:latin typeface="+mn-lt"/>
          <a:ea typeface="宋体" pitchFamily="2" charset="-122"/>
        </a:defRPr>
      </a:lvl7pPr>
      <a:lvl8pPr marL="3429000" indent="-228600" algn="l" rtl="0" eaLnBrk="1" fontAlgn="base" hangingPunct="1">
        <a:lnSpc>
          <a:spcPct val="115000"/>
        </a:lnSpc>
        <a:spcBef>
          <a:spcPct val="25000"/>
        </a:spcBef>
        <a:spcAft>
          <a:spcPct val="25000"/>
        </a:spcAft>
        <a:buClr>
          <a:srgbClr val="2318DE"/>
        </a:buClr>
        <a:buSzPct val="150000"/>
        <a:buChar char="»"/>
        <a:defRPr sz="1400" b="1">
          <a:solidFill>
            <a:schemeClr val="tx1"/>
          </a:solidFill>
          <a:latin typeface="+mn-lt"/>
          <a:ea typeface="宋体" pitchFamily="2" charset="-122"/>
        </a:defRPr>
      </a:lvl8pPr>
      <a:lvl9pPr marL="3886200" indent="-228600" algn="l" rtl="0" eaLnBrk="1" fontAlgn="base" hangingPunct="1">
        <a:lnSpc>
          <a:spcPct val="115000"/>
        </a:lnSpc>
        <a:spcBef>
          <a:spcPct val="25000"/>
        </a:spcBef>
        <a:spcAft>
          <a:spcPct val="25000"/>
        </a:spcAft>
        <a:buClr>
          <a:srgbClr val="2318DE"/>
        </a:buClr>
        <a:buSzPct val="150000"/>
        <a:buChar char="»"/>
        <a:defRPr sz="1400" b="1">
          <a:solidFill>
            <a:schemeClr val="tx1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icode.baidu.com/repos/baidu/ecom-release/feedads-prod/blob/master:feedproxy/conf/downstream_rules.con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07568" y="3004575"/>
            <a:ext cx="78488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err="1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Feedproxy</a:t>
            </a:r>
            <a:r>
              <a:rPr lang="zh-CN" altLang="en-US" sz="40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 串讲</a:t>
            </a:r>
            <a:endParaRPr lang="en-US" altLang="zh-CN" sz="4000" dirty="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6361654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95A30-F0A8-D742-8A4B-263109151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sz="3200" dirty="0" err="1"/>
              <a:t>do_process</a:t>
            </a:r>
            <a:r>
              <a:rPr lang="en-US" altLang="zh-CN" sz="3200" dirty="0"/>
              <a:t>()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15AB08-A234-9345-8593-5A7BF62AA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0038"/>
            <a:ext cx="11358282" cy="4383290"/>
          </a:xfrm>
        </p:spPr>
        <p:txBody>
          <a:bodyPr/>
          <a:lstStyle/>
          <a:p>
            <a:pPr marL="0" indent="0">
              <a:buNone/>
            </a:pPr>
            <a:endParaRPr kumimoji="1" lang="en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F6B03A-BA7F-6545-B3F9-5F21E5552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0038"/>
            <a:ext cx="12192000" cy="495994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6CC46810-D764-E14D-BC82-56B513A3BCA9}"/>
              </a:ext>
            </a:extLst>
          </p:cNvPr>
          <p:cNvSpPr/>
          <p:nvPr/>
        </p:nvSpPr>
        <p:spPr bwMode="auto">
          <a:xfrm>
            <a:off x="2324100" y="4219110"/>
            <a:ext cx="1943100" cy="520473"/>
          </a:xfrm>
          <a:prstGeom prst="round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None/>
              <a:tabLst/>
            </a:pP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7744889"/>
      </p:ext>
    </p:extLst>
  </p:cSld>
  <p:clrMapOvr>
    <a:masterClrMapping/>
  </p:clrMapOvr>
  <p:transition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48D5E-1552-7743-837D-C204CC943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47668"/>
            <a:ext cx="10972800" cy="777875"/>
          </a:xfrm>
        </p:spPr>
        <p:txBody>
          <a:bodyPr/>
          <a:lstStyle/>
          <a:p>
            <a:r>
              <a:rPr lang="en" altLang="zh-CN" sz="3200" dirty="0" err="1"/>
              <a:t>do_process</a:t>
            </a:r>
            <a:r>
              <a:rPr lang="en-US" altLang="zh-CN" sz="3200" dirty="0"/>
              <a:t>()</a:t>
            </a:r>
            <a:r>
              <a:rPr lang="zh-CN" altLang="en-US" sz="3200" dirty="0"/>
              <a:t> </a:t>
            </a:r>
            <a:r>
              <a:rPr lang="en-US" altLang="zh-CN" sz="3200" dirty="0"/>
              <a:t>–</a:t>
            </a:r>
            <a:r>
              <a:rPr lang="zh-CN" altLang="en-US" sz="3200" dirty="0"/>
              <a:t> </a:t>
            </a:r>
            <a:r>
              <a:rPr lang="en" altLang="zh-CN" sz="3200" dirty="0" err="1"/>
              <a:t>product_strategy_process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5F7B2B-1F9A-1C4E-B1C5-75AE8600E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941" y="1406989"/>
            <a:ext cx="10896000" cy="5287963"/>
          </a:xfrm>
        </p:spPr>
        <p:txBody>
          <a:bodyPr/>
          <a:lstStyle/>
          <a:p>
            <a:pPr>
              <a:buSzPct val="100000"/>
            </a:pPr>
            <a:r>
              <a:rPr lang="en" altLang="zh-CN" sz="2000" dirty="0" err="1"/>
              <a:t>preprocess_advlist</a:t>
            </a:r>
            <a:r>
              <a:rPr lang="en-US" altLang="zh-CN" sz="2000" dirty="0"/>
              <a:t>()</a:t>
            </a:r>
          </a:p>
          <a:p>
            <a:pPr marL="457200" lvl="1" indent="0">
              <a:buSzPct val="100000"/>
              <a:buNone/>
            </a:pPr>
            <a:r>
              <a:rPr lang="zh-CN" altLang="en-US" sz="1800" dirty="0">
                <a:solidFill>
                  <a:srgbClr val="0070C0"/>
                </a:solidFill>
              </a:rPr>
              <a:t>将</a:t>
            </a:r>
            <a:r>
              <a:rPr lang="en" altLang="zh-CN" sz="1800" dirty="0" err="1">
                <a:solidFill>
                  <a:srgbClr val="0070C0"/>
                </a:solidFill>
              </a:rPr>
              <a:t>feedbs</a:t>
            </a:r>
            <a:r>
              <a:rPr lang="en" altLang="zh-CN" sz="1800" dirty="0">
                <a:solidFill>
                  <a:srgbClr val="0070C0"/>
                </a:solidFill>
              </a:rPr>
              <a:t> </a:t>
            </a:r>
            <a:r>
              <a:rPr lang="en" altLang="zh-CN" sz="1800" dirty="0" err="1">
                <a:solidFill>
                  <a:srgbClr val="0070C0"/>
                </a:solidFill>
              </a:rPr>
              <a:t>pafeedbs</a:t>
            </a:r>
            <a:r>
              <a:rPr lang="zh-CN" altLang="en-US" sz="1800" dirty="0">
                <a:solidFill>
                  <a:srgbClr val="0070C0"/>
                </a:solidFill>
              </a:rPr>
              <a:t> </a:t>
            </a:r>
            <a:r>
              <a:rPr lang="en-US" altLang="zh-CN" sz="1800" dirty="0" err="1">
                <a:solidFill>
                  <a:srgbClr val="0070C0"/>
                </a:solidFill>
              </a:rPr>
              <a:t>adplus</a:t>
            </a:r>
            <a:r>
              <a:rPr lang="en" altLang="zh-CN" sz="1800" dirty="0">
                <a:solidFill>
                  <a:srgbClr val="0070C0"/>
                </a:solidFill>
              </a:rPr>
              <a:t> </a:t>
            </a:r>
            <a:r>
              <a:rPr lang="en" altLang="zh-CN" sz="1800" dirty="0" err="1">
                <a:solidFill>
                  <a:srgbClr val="0070C0"/>
                </a:solidFill>
              </a:rPr>
              <a:t>pamixer</a:t>
            </a:r>
            <a:r>
              <a:rPr lang="zh-CN" altLang="en-US" sz="1800" dirty="0">
                <a:solidFill>
                  <a:srgbClr val="0070C0"/>
                </a:solidFill>
              </a:rPr>
              <a:t>广告</a:t>
            </a:r>
            <a:r>
              <a:rPr lang="en" altLang="zh-CN" sz="1800" dirty="0">
                <a:solidFill>
                  <a:srgbClr val="0070C0"/>
                </a:solidFill>
              </a:rPr>
              <a:t>merge</a:t>
            </a:r>
            <a:r>
              <a:rPr lang="zh-CN" altLang="en-US" sz="1800" dirty="0">
                <a:solidFill>
                  <a:srgbClr val="0070C0"/>
                </a:solidFill>
              </a:rPr>
              <a:t>到</a:t>
            </a:r>
            <a:r>
              <a:rPr lang="en" altLang="zh-CN" sz="1800" dirty="0" err="1">
                <a:solidFill>
                  <a:srgbClr val="0070C0"/>
                </a:solidFill>
              </a:rPr>
              <a:t>ori_advlist</a:t>
            </a:r>
            <a:r>
              <a:rPr lang="zh-CN" altLang="en-US" sz="1800" dirty="0">
                <a:solidFill>
                  <a:srgbClr val="0070C0"/>
                </a:solidFill>
              </a:rPr>
              <a:t>中</a:t>
            </a:r>
            <a:endParaRPr lang="en-US" altLang="zh-CN" sz="1800" dirty="0">
              <a:solidFill>
                <a:srgbClr val="0070C0"/>
              </a:solidFill>
            </a:endParaRPr>
          </a:p>
          <a:p>
            <a:pPr marL="457200" lvl="1" indent="0">
              <a:buSzPct val="100000"/>
              <a:buNone/>
            </a:pPr>
            <a:endParaRPr kumimoji="1" lang="en-US" altLang="zh-CN" sz="1800" dirty="0"/>
          </a:p>
          <a:p>
            <a:pPr marL="400050">
              <a:buSzPct val="100000"/>
            </a:pPr>
            <a:r>
              <a:rPr kumimoji="1" lang="en" altLang="zh-CN" sz="2000" dirty="0" err="1"/>
              <a:t>traverse_src_plugins</a:t>
            </a:r>
            <a:r>
              <a:rPr kumimoji="1" lang="en-US" altLang="zh-CN" sz="2000" dirty="0"/>
              <a:t>()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-&gt;</a:t>
            </a:r>
            <a:r>
              <a:rPr kumimoji="1" lang="zh-CN" altLang="en-US" sz="2000" dirty="0"/>
              <a:t> </a:t>
            </a:r>
            <a:r>
              <a:rPr lang="en" altLang="zh-CN" sz="2000" dirty="0" err="1"/>
              <a:t>run_src_plugins</a:t>
            </a:r>
            <a:r>
              <a:rPr lang="en-US" altLang="zh-CN" sz="2000" dirty="0"/>
              <a:t>()</a:t>
            </a:r>
          </a:p>
          <a:p>
            <a:pPr marL="514350" lvl="1" indent="0">
              <a:buSzPct val="100000"/>
              <a:buNone/>
            </a:pPr>
            <a:r>
              <a:rPr kumimoji="1" lang="zh-CN" altLang="en-US" sz="1800" dirty="0">
                <a:solidFill>
                  <a:srgbClr val="0070C0"/>
                </a:solidFill>
              </a:rPr>
              <a:t>执行</a:t>
            </a:r>
            <a:r>
              <a:rPr kumimoji="1" lang="en" altLang="zh-CN" sz="1800" dirty="0" err="1">
                <a:solidFill>
                  <a:srgbClr val="0070C0"/>
                </a:solidFill>
              </a:rPr>
              <a:t>product_strategy_plugin.conf</a:t>
            </a:r>
            <a:r>
              <a:rPr kumimoji="1" lang="zh-CN" altLang="en" sz="1800" dirty="0">
                <a:solidFill>
                  <a:srgbClr val="0070C0"/>
                </a:solidFill>
              </a:rPr>
              <a:t>中</a:t>
            </a:r>
            <a:r>
              <a:rPr kumimoji="1" lang="zh-CN" altLang="en-US" sz="1800" dirty="0">
                <a:solidFill>
                  <a:srgbClr val="0070C0"/>
                </a:solidFill>
              </a:rPr>
              <a:t>所有的</a:t>
            </a:r>
            <a:r>
              <a:rPr kumimoji="1" lang="en-US" altLang="zh-CN" sz="1800" dirty="0" err="1">
                <a:solidFill>
                  <a:srgbClr val="0070C0"/>
                </a:solidFill>
              </a:rPr>
              <a:t>src</a:t>
            </a:r>
            <a:r>
              <a:rPr kumimoji="1" lang="zh-CN" altLang="en-US" sz="1800" dirty="0">
                <a:solidFill>
                  <a:srgbClr val="0070C0"/>
                </a:solidFill>
              </a:rPr>
              <a:t>级别策略插件</a:t>
            </a:r>
            <a:r>
              <a:rPr kumimoji="1" lang="zh-CN" altLang="en-US" sz="1800" dirty="0"/>
              <a:t>，</a:t>
            </a:r>
            <a:endParaRPr kumimoji="1" lang="en-US" altLang="zh-CN" sz="1800" dirty="0"/>
          </a:p>
          <a:p>
            <a:pPr marL="514350" lvl="1" indent="0">
              <a:buSzPct val="100000"/>
              <a:buNone/>
            </a:pPr>
            <a:r>
              <a:rPr kumimoji="1" lang="zh-CN" altLang="en-US" sz="1800" dirty="0"/>
              <a:t>执行条件：</a:t>
            </a:r>
            <a:r>
              <a:rPr kumimoji="1" lang="en-US" altLang="zh-CN" sz="1800" dirty="0"/>
              <a:t>1)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&amp;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2);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1)alive=1</a:t>
            </a:r>
            <a:r>
              <a:rPr kumimoji="1" lang="zh-CN" altLang="en-US" sz="1800" dirty="0"/>
              <a:t>  </a:t>
            </a:r>
            <a:r>
              <a:rPr kumimoji="1" lang="en-US" altLang="zh-CN" sz="1800" dirty="0"/>
              <a:t>2)</a:t>
            </a:r>
            <a:r>
              <a:rPr lang="en" altLang="zh-CN" sz="1800" dirty="0"/>
              <a:t> </a:t>
            </a:r>
            <a:r>
              <a:rPr lang="en" altLang="zh-CN" sz="1800" dirty="0" err="1"/>
              <a:t>is_entire</a:t>
            </a:r>
            <a:r>
              <a:rPr lang="en-US" altLang="zh-CN" sz="1800" dirty="0"/>
              <a:t>=1</a:t>
            </a:r>
            <a:r>
              <a:rPr lang="zh-CN" altLang="en-US" sz="1800" dirty="0"/>
              <a:t> </a:t>
            </a:r>
            <a:r>
              <a:rPr lang="en-US" altLang="zh-CN" sz="1800" dirty="0"/>
              <a:t>or</a:t>
            </a:r>
            <a:r>
              <a:rPr lang="en" altLang="zh-CN" sz="1800" dirty="0"/>
              <a:t> </a:t>
            </a:r>
            <a:r>
              <a:rPr kumimoji="1" lang="en-US" altLang="zh-CN" sz="1800" dirty="0" err="1"/>
              <a:t>srcid</a:t>
            </a:r>
            <a:r>
              <a:rPr kumimoji="1" lang="zh-CN" altLang="en-US" sz="1800" dirty="0"/>
              <a:t>在</a:t>
            </a:r>
            <a:r>
              <a:rPr lang="en" altLang="zh-CN" sz="1800" dirty="0" err="1"/>
              <a:t>cond_srcid</a:t>
            </a:r>
            <a:r>
              <a:rPr lang="zh-CN" altLang="en-US" sz="1800" dirty="0"/>
              <a:t>配置中</a:t>
            </a:r>
            <a:endParaRPr lang="en-US" altLang="zh-CN" sz="1800" dirty="0"/>
          </a:p>
          <a:p>
            <a:pPr marL="514350" lvl="1" indent="0">
              <a:buSzPct val="100000"/>
              <a:buNone/>
            </a:pPr>
            <a:endParaRPr kumimoji="1" lang="en-US" altLang="zh-CN" sz="1800" dirty="0"/>
          </a:p>
          <a:p>
            <a:pPr marL="457200">
              <a:buSzPct val="100000"/>
            </a:pPr>
            <a:r>
              <a:rPr lang="en" altLang="zh-CN" sz="2000" dirty="0" err="1"/>
              <a:t>build_advlist</a:t>
            </a:r>
            <a:r>
              <a:rPr lang="en-US" altLang="zh-CN" sz="2000" dirty="0"/>
              <a:t>()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 marL="571500" lvl="1" indent="0">
              <a:buSzPct val="100000"/>
              <a:buNone/>
            </a:pPr>
            <a:r>
              <a:rPr lang="zh-CN" altLang="en-US" sz="1800" dirty="0">
                <a:solidFill>
                  <a:srgbClr val="0070C0"/>
                </a:solidFill>
              </a:rPr>
              <a:t>将</a:t>
            </a:r>
            <a:r>
              <a:rPr lang="en" altLang="zh-CN" sz="1800" dirty="0" err="1">
                <a:solidFill>
                  <a:srgbClr val="0070C0"/>
                </a:solidFill>
              </a:rPr>
              <a:t>ori_advlist</a:t>
            </a:r>
            <a:r>
              <a:rPr lang="zh-CN" altLang="en-US" sz="1800" dirty="0">
                <a:solidFill>
                  <a:srgbClr val="0070C0"/>
                </a:solidFill>
              </a:rPr>
              <a:t>按</a:t>
            </a:r>
            <a:r>
              <a:rPr lang="en-US" altLang="zh-CN" sz="1800" dirty="0" err="1">
                <a:solidFill>
                  <a:srgbClr val="0070C0"/>
                </a:solidFill>
              </a:rPr>
              <a:t>pid</a:t>
            </a:r>
            <a:r>
              <a:rPr lang="zh-CN" altLang="en-US" sz="1800" dirty="0">
                <a:solidFill>
                  <a:srgbClr val="0070C0"/>
                </a:solidFill>
              </a:rPr>
              <a:t>到不同的</a:t>
            </a:r>
            <a:r>
              <a:rPr lang="en" altLang="zh-CN" sz="1800" dirty="0" err="1">
                <a:solidFill>
                  <a:srgbClr val="0070C0"/>
                </a:solidFill>
              </a:rPr>
              <a:t>advlist</a:t>
            </a:r>
            <a:r>
              <a:rPr lang="zh-CN" altLang="en-US" sz="1800" dirty="0">
                <a:solidFill>
                  <a:srgbClr val="0070C0"/>
                </a:solidFill>
              </a:rPr>
              <a:t>中</a:t>
            </a:r>
            <a:endParaRPr lang="en-US" altLang="zh-CN" sz="1800" dirty="0">
              <a:solidFill>
                <a:srgbClr val="0070C0"/>
              </a:solidFill>
            </a:endParaRPr>
          </a:p>
          <a:p>
            <a:pPr marL="114300" indent="0">
              <a:buSzPct val="100000"/>
              <a:buNone/>
            </a:pPr>
            <a:endParaRPr lang="en" altLang="zh-CN" sz="2000" dirty="0"/>
          </a:p>
          <a:p>
            <a:pPr marL="457200">
              <a:buSzPct val="100000"/>
            </a:pPr>
            <a:r>
              <a:rPr lang="en" altLang="zh-CN" sz="2000" dirty="0" err="1"/>
              <a:t>traverse_product_plugins</a:t>
            </a:r>
            <a:r>
              <a:rPr lang="en-US" altLang="zh-CN" sz="2000" dirty="0"/>
              <a:t>()</a:t>
            </a:r>
            <a:r>
              <a:rPr lang="zh-CN" altLang="en-US" sz="2000" dirty="0"/>
              <a:t> </a:t>
            </a:r>
            <a:r>
              <a:rPr lang="en-US" altLang="zh-CN" sz="2000" dirty="0"/>
              <a:t>-&gt;</a:t>
            </a:r>
            <a:r>
              <a:rPr lang="en" altLang="zh-CN" sz="2000" dirty="0" err="1"/>
              <a:t>run_product_plugins</a:t>
            </a:r>
            <a:r>
              <a:rPr lang="en-US" altLang="zh-CN" sz="2000" dirty="0"/>
              <a:t>()</a:t>
            </a:r>
          </a:p>
          <a:p>
            <a:pPr marL="914400" lvl="1" indent="-342900">
              <a:buSzPct val="100000"/>
            </a:pPr>
            <a:r>
              <a:rPr lang="zh-CN" altLang="en-US" sz="1800" dirty="0">
                <a:solidFill>
                  <a:srgbClr val="0070C0"/>
                </a:solidFill>
              </a:rPr>
              <a:t>对每个</a:t>
            </a:r>
            <a:r>
              <a:rPr lang="en-US" altLang="zh-CN" sz="1800" dirty="0" err="1">
                <a:solidFill>
                  <a:srgbClr val="0070C0"/>
                </a:solidFill>
              </a:rPr>
              <a:t>pid</a:t>
            </a:r>
            <a:r>
              <a:rPr lang="zh-CN" altLang="en-US" sz="1800" dirty="0">
                <a:solidFill>
                  <a:srgbClr val="0070C0"/>
                </a:solidFill>
              </a:rPr>
              <a:t>的广告队列依次执行对应的策略插件</a:t>
            </a:r>
            <a:endParaRPr lang="en-US" altLang="zh-CN" sz="1800" dirty="0">
              <a:solidFill>
                <a:srgbClr val="0070C0"/>
              </a:solidFill>
            </a:endParaRPr>
          </a:p>
          <a:p>
            <a:pPr marL="914400" lvl="1" indent="-342900">
              <a:buSzPct val="100000"/>
            </a:pPr>
            <a:r>
              <a:rPr lang="zh-CN" altLang="en-US" sz="1800" dirty="0"/>
              <a:t>执行条件 </a:t>
            </a:r>
            <a:r>
              <a:rPr lang="en-US" altLang="zh-CN" sz="1800" dirty="0"/>
              <a:t>alive=1</a:t>
            </a:r>
            <a:r>
              <a:rPr lang="zh-CN" altLang="en-US" sz="1800" dirty="0"/>
              <a:t> </a:t>
            </a:r>
            <a:r>
              <a:rPr lang="en-US" altLang="zh-CN" sz="1800" dirty="0"/>
              <a:t>&amp;&amp;</a:t>
            </a:r>
            <a:r>
              <a:rPr lang="zh-CN" altLang="en-US" sz="1800" dirty="0"/>
              <a:t> </a:t>
            </a:r>
            <a:r>
              <a:rPr lang="en-US" altLang="zh-CN" sz="1800" dirty="0" err="1"/>
              <a:t>cond_pid</a:t>
            </a:r>
            <a:r>
              <a:rPr lang="zh-CN" altLang="en-US" sz="1800" dirty="0"/>
              <a:t>匹配</a:t>
            </a:r>
            <a:endParaRPr lang="en-US" altLang="zh-CN" sz="1800" dirty="0"/>
          </a:p>
          <a:p>
            <a:pPr marL="571500" lvl="1" indent="0">
              <a:buSzPct val="100000"/>
              <a:buNone/>
            </a:pPr>
            <a:r>
              <a:rPr lang="zh-CN" altLang="en-US" sz="1800" dirty="0"/>
              <a:t>    </a:t>
            </a:r>
            <a:r>
              <a:rPr lang="en-US" altLang="zh-CN" sz="1800" dirty="0" err="1"/>
              <a:t>cond_pid</a:t>
            </a:r>
            <a:r>
              <a:rPr lang="en-US" altLang="zh-CN" sz="1800" dirty="0"/>
              <a:t>=100</a:t>
            </a:r>
            <a:r>
              <a:rPr lang="zh-CN" altLang="en-US" sz="1800" dirty="0"/>
              <a:t>，</a:t>
            </a:r>
            <a:r>
              <a:rPr lang="en-US" altLang="zh-CN" sz="1800" dirty="0"/>
              <a:t>pid100-199</a:t>
            </a:r>
            <a:r>
              <a:rPr lang="zh-CN" altLang="en-US" sz="1800" dirty="0"/>
              <a:t>都算匹配</a:t>
            </a:r>
            <a:endParaRPr lang="en-US" altLang="zh-CN" sz="1800" dirty="0"/>
          </a:p>
          <a:p>
            <a:pPr marL="571500" lvl="1" indent="0">
              <a:buSzPct val="100000"/>
              <a:buNone/>
            </a:pPr>
            <a:endParaRPr lang="en-US" altLang="zh-CN" sz="1800" dirty="0"/>
          </a:p>
          <a:p>
            <a:pPr marL="514350">
              <a:buSzPct val="100000"/>
            </a:pPr>
            <a:r>
              <a:rPr lang="en" altLang="zh-CN" sz="2000" dirty="0" err="1"/>
              <a:t>merge_advlist</a:t>
            </a:r>
            <a:r>
              <a:rPr lang="en-US" altLang="zh-CN" sz="2000" dirty="0"/>
              <a:t>()</a:t>
            </a:r>
            <a:r>
              <a:rPr lang="zh-CN" altLang="en-US" sz="2000" dirty="0"/>
              <a:t> </a:t>
            </a:r>
            <a:r>
              <a:rPr lang="zh-CN" altLang="en-US" sz="2000" dirty="0">
                <a:solidFill>
                  <a:srgbClr val="0070C0"/>
                </a:solidFill>
              </a:rPr>
              <a:t>将分</a:t>
            </a:r>
            <a:r>
              <a:rPr lang="en-US" altLang="zh-CN" sz="2000" dirty="0" err="1">
                <a:solidFill>
                  <a:srgbClr val="0070C0"/>
                </a:solidFill>
              </a:rPr>
              <a:t>pid</a:t>
            </a:r>
            <a:r>
              <a:rPr lang="zh-CN" altLang="en-US" sz="2000" dirty="0">
                <a:solidFill>
                  <a:srgbClr val="0070C0"/>
                </a:solidFill>
              </a:rPr>
              <a:t>的广告队列</a:t>
            </a:r>
            <a:r>
              <a:rPr lang="en-US" altLang="zh-CN" sz="2000" dirty="0">
                <a:solidFill>
                  <a:srgbClr val="0070C0"/>
                </a:solidFill>
              </a:rPr>
              <a:t>merge</a:t>
            </a:r>
            <a:r>
              <a:rPr lang="zh-CN" altLang="en-US" sz="2000" dirty="0">
                <a:solidFill>
                  <a:srgbClr val="0070C0"/>
                </a:solidFill>
              </a:rPr>
              <a:t>到</a:t>
            </a:r>
            <a:r>
              <a:rPr lang="en" altLang="zh-CN" sz="2000" dirty="0">
                <a:solidFill>
                  <a:srgbClr val="0070C0"/>
                </a:solidFill>
              </a:rPr>
              <a:t>td-&gt;</a:t>
            </a:r>
            <a:r>
              <a:rPr lang="en" altLang="zh-CN" sz="2000" dirty="0" err="1">
                <a:solidFill>
                  <a:srgbClr val="0070C0"/>
                </a:solidFill>
              </a:rPr>
              <a:t>ori_advlist</a:t>
            </a:r>
            <a:r>
              <a:rPr lang="zh-CN" altLang="en" sz="2000" dirty="0">
                <a:solidFill>
                  <a:srgbClr val="0070C0"/>
                </a:solidFill>
              </a:rPr>
              <a:t>中</a:t>
            </a:r>
            <a:endParaRPr lang="en-US" altLang="zh-CN" sz="2000" dirty="0">
              <a:solidFill>
                <a:srgbClr val="0070C0"/>
              </a:solidFill>
            </a:endParaRPr>
          </a:p>
          <a:p>
            <a:pPr marL="571500" lvl="1" indent="0">
              <a:buSzPct val="100000"/>
              <a:buNone/>
            </a:pPr>
            <a:endParaRPr lang="en-US" altLang="zh-CN" sz="1800" dirty="0"/>
          </a:p>
          <a:p>
            <a:pPr marL="571500" lvl="1" indent="0">
              <a:buSzPct val="100000"/>
              <a:buNone/>
            </a:pPr>
            <a:r>
              <a:rPr lang="en-US" altLang="zh-CN" sz="1800" dirty="0" err="1"/>
              <a:t>pid</a:t>
            </a:r>
            <a:r>
              <a:rPr lang="zh-CN" altLang="en-US" sz="1800" dirty="0"/>
              <a:t>是标定</a:t>
            </a:r>
            <a:r>
              <a:rPr lang="en-US" altLang="zh-CN" sz="1800" dirty="0" err="1"/>
              <a:t>src_id</a:t>
            </a:r>
            <a:r>
              <a:rPr lang="zh-CN" altLang="en-US" sz="1800" dirty="0"/>
              <a:t>和产品的</a:t>
            </a:r>
            <a:r>
              <a:rPr lang="en-US" altLang="zh-CN" sz="1800" dirty="0"/>
              <a:t>id</a:t>
            </a:r>
            <a:r>
              <a:rPr lang="zh-CN" altLang="en-US" sz="1800" dirty="0"/>
              <a:t>，产品包括</a:t>
            </a:r>
            <a:r>
              <a:rPr lang="en-US" altLang="zh-CN" sz="1800" dirty="0" err="1"/>
              <a:t>bs</a:t>
            </a:r>
            <a:r>
              <a:rPr lang="zh-CN" altLang="en-US" sz="1800" dirty="0"/>
              <a:t> 闪投</a:t>
            </a:r>
            <a:r>
              <a:rPr lang="en-US" altLang="zh-CN" sz="1800" dirty="0"/>
              <a:t>pa</a:t>
            </a:r>
            <a:r>
              <a:rPr lang="zh-CN" altLang="en-US" sz="1800" dirty="0"/>
              <a:t> 合约</a:t>
            </a:r>
            <a:r>
              <a:rPr lang="en-US" altLang="zh-CN" sz="1800" dirty="0" err="1"/>
              <a:t>gd</a:t>
            </a:r>
            <a:r>
              <a:rPr lang="zh-CN" altLang="en-US" sz="1800" dirty="0"/>
              <a:t>，其对应在</a:t>
            </a:r>
            <a:r>
              <a:rPr lang="en-US" altLang="zh-CN" sz="1800" dirty="0" err="1"/>
              <a:t>src_info.</a:t>
            </a:r>
            <a:r>
              <a:rPr lang="en-US" altLang="zh-CN" sz="1600" dirty="0" err="1"/>
              <a:t>conf</a:t>
            </a:r>
            <a:r>
              <a:rPr lang="zh-CN" altLang="en-US" sz="1800" dirty="0"/>
              <a:t>中</a:t>
            </a:r>
            <a:endParaRPr lang="en-US" altLang="zh-CN" sz="1800" dirty="0"/>
          </a:p>
          <a:p>
            <a:pPr marL="457200"/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21063969"/>
      </p:ext>
    </p:extLst>
  </p:cSld>
  <p:clrMapOvr>
    <a:masterClrMapping/>
  </p:clrMapOvr>
  <p:transition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104C15-E5BE-0A4D-B144-2A44442A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src_id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pid</a:t>
            </a:r>
            <a:r>
              <a:rPr kumimoji="1" lang="zh-CN" altLang="en-US" dirty="0"/>
              <a:t>对应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E0039C7E-F7F0-9D42-89A9-75C0D39AEB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1073753"/>
              </p:ext>
            </p:extLst>
          </p:nvPr>
        </p:nvGraphicFramePr>
        <p:xfrm>
          <a:off x="2496000" y="1582737"/>
          <a:ext cx="7200000" cy="3960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105025034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530586063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582297315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87659698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2000" b="1" dirty="0" err="1">
                          <a:effectLst/>
                        </a:rPr>
                        <a:t>cmatch</a:t>
                      </a:r>
                      <a:endParaRPr lang="en" sz="2000" b="1" dirty="0">
                        <a:effectLst/>
                      </a:endParaRPr>
                    </a:p>
                  </a:txBody>
                  <a:tcPr marL="31945" marR="31945" marT="22362" marB="22362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" sz="2000" b="1" dirty="0" err="1">
                          <a:effectLst/>
                        </a:rPr>
                        <a:t>srcid</a:t>
                      </a:r>
                      <a:endParaRPr lang="en" sz="2000" b="1" dirty="0">
                        <a:effectLst/>
                      </a:endParaRPr>
                    </a:p>
                  </a:txBody>
                  <a:tcPr marL="31945" marR="31945" marT="22362" marB="22362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" sz="2000" b="1" dirty="0" err="1">
                          <a:effectLst/>
                        </a:rPr>
                        <a:t>pid</a:t>
                      </a:r>
                      <a:endParaRPr lang="en" sz="2000" b="1" dirty="0">
                        <a:effectLst/>
                      </a:endParaRPr>
                    </a:p>
                  </a:txBody>
                  <a:tcPr marL="31945" marR="31945" marT="22362" marB="22362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" sz="2000" b="1" dirty="0">
                          <a:effectLst/>
                        </a:rPr>
                        <a:t>fid</a:t>
                      </a:r>
                    </a:p>
                  </a:txBody>
                  <a:tcPr marL="31945" marR="31945" marT="22362" marB="22362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2803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670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1249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1034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1606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5645932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671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1250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1035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1607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199504727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672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1251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1036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1618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69086102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700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1288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1043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1602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327432063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710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1293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1061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1605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33036662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713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1301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1044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1601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177040485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782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1378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1058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1603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276603188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797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1406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1070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1603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382624930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891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1511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1087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1617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278071638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716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1305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>
                          <a:effectLst/>
                        </a:rPr>
                        <a:t>1045</a:t>
                      </a:r>
                    </a:p>
                  </a:txBody>
                  <a:tcPr marL="31945" marR="31945" marT="22362" marB="22362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2000" dirty="0">
                          <a:effectLst/>
                        </a:rPr>
                        <a:t>1608</a:t>
                      </a:r>
                    </a:p>
                  </a:txBody>
                  <a:tcPr marL="31945" marR="31945" marT="22362" marB="22362"/>
                </a:tc>
                <a:extLst>
                  <a:ext uri="{0D108BD9-81ED-4DB2-BD59-A6C34878D82A}">
                    <a16:rowId xmlns:a16="http://schemas.microsoft.com/office/drawing/2014/main" val="2575508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438501"/>
      </p:ext>
    </p:extLst>
  </p:cSld>
  <p:clrMapOvr>
    <a:masterClrMapping/>
  </p:clrMapOvr>
  <p:transition>
    <p:wipe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95A30-F0A8-D742-8A4B-263109151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sz="3200" dirty="0" err="1"/>
              <a:t>do_process</a:t>
            </a:r>
            <a:r>
              <a:rPr lang="en-US" altLang="zh-CN" sz="3200" dirty="0"/>
              <a:t>()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15AB08-A234-9345-8593-5A7BF62AA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0038"/>
            <a:ext cx="11358282" cy="4383290"/>
          </a:xfrm>
        </p:spPr>
        <p:txBody>
          <a:bodyPr/>
          <a:lstStyle/>
          <a:p>
            <a:pPr marL="0" indent="0">
              <a:buNone/>
            </a:pPr>
            <a:endParaRPr kumimoji="1" lang="en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F6B03A-BA7F-6545-B3F9-5F21E5552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0038"/>
            <a:ext cx="12192000" cy="495994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6CC46810-D764-E14D-BC82-56B513A3BCA9}"/>
              </a:ext>
            </a:extLst>
          </p:cNvPr>
          <p:cNvSpPr/>
          <p:nvPr/>
        </p:nvSpPr>
        <p:spPr bwMode="auto">
          <a:xfrm>
            <a:off x="2286000" y="5603410"/>
            <a:ext cx="1943100" cy="520473"/>
          </a:xfrm>
          <a:prstGeom prst="round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None/>
              <a:tabLst/>
            </a:pP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3577450"/>
      </p:ext>
    </p:extLst>
  </p:cSld>
  <p:clrMapOvr>
    <a:masterClrMapping/>
  </p:clrMapOvr>
  <p:transition>
    <p:wipe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65B1E6-CA00-C546-98CB-38D29E0A9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sz="3200" dirty="0" err="1"/>
              <a:t>do_process</a:t>
            </a:r>
            <a:r>
              <a:rPr lang="en-US" altLang="zh-CN" sz="3200" dirty="0"/>
              <a:t>()</a:t>
            </a:r>
            <a:r>
              <a:rPr lang="zh-CN" altLang="en-US" sz="3200" dirty="0"/>
              <a:t> </a:t>
            </a:r>
            <a:r>
              <a:rPr lang="en-US" altLang="zh-CN" sz="3200" dirty="0"/>
              <a:t>–</a:t>
            </a:r>
            <a:r>
              <a:rPr lang="zh-CN" altLang="en-US" sz="3200" dirty="0"/>
              <a:t> </a:t>
            </a:r>
            <a:r>
              <a:rPr lang="en" altLang="zh-CN" sz="3200" dirty="0" err="1"/>
              <a:t>pack_response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046530-B25E-0B4A-9635-8B1362485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00000"/>
            </a:pPr>
            <a:r>
              <a:rPr kumimoji="1" lang="zh-CN" altLang="en-US" dirty="0"/>
              <a:t>打包广告到</a:t>
            </a:r>
            <a:r>
              <a:rPr kumimoji="1" lang="en-US" altLang="zh-CN" dirty="0"/>
              <a:t>response</a:t>
            </a:r>
            <a:r>
              <a:rPr kumimoji="1" lang="zh-CN" altLang="en-US" dirty="0"/>
              <a:t>中</a:t>
            </a:r>
            <a:endParaRPr kumimoji="1" lang="en-US" altLang="zh-CN" dirty="0"/>
          </a:p>
          <a:p>
            <a:pPr>
              <a:buSzPct val="100000"/>
            </a:pPr>
            <a:endParaRPr kumimoji="1" lang="en-US" altLang="zh-CN" dirty="0"/>
          </a:p>
          <a:p>
            <a:pPr>
              <a:buSzPct val="100000"/>
            </a:pPr>
            <a:r>
              <a:rPr kumimoji="1" lang="zh-CN" altLang="en-US" dirty="0"/>
              <a:t>打包用户</a:t>
            </a:r>
            <a:r>
              <a:rPr kumimoji="1" lang="en-US" altLang="zh-CN" dirty="0"/>
              <a:t>query(td-&gt;</a:t>
            </a:r>
            <a:r>
              <a:rPr kumimoji="1" lang="en-US" altLang="zh-CN" dirty="0" err="1"/>
              <a:t>term_list</a:t>
            </a:r>
            <a:r>
              <a:rPr kumimoji="1" lang="en-US" altLang="zh-CN" dirty="0"/>
              <a:t>)</a:t>
            </a:r>
            <a:r>
              <a:rPr kumimoji="1" lang="zh-CN" altLang="en-US" dirty="0"/>
              <a:t>到</a:t>
            </a:r>
            <a:r>
              <a:rPr kumimoji="1" lang="en-US" altLang="zh-CN" dirty="0"/>
              <a:t>response</a:t>
            </a:r>
            <a:r>
              <a:rPr kumimoji="1" lang="zh-CN" altLang="en-US" dirty="0"/>
              <a:t>中</a:t>
            </a:r>
            <a:endParaRPr kumimoji="1" lang="en-US" altLang="zh-CN" dirty="0"/>
          </a:p>
          <a:p>
            <a:pPr>
              <a:buSzPct val="100000"/>
            </a:pPr>
            <a:endParaRPr kumimoji="1" lang="en-US" altLang="zh-CN" dirty="0"/>
          </a:p>
          <a:p>
            <a:pPr>
              <a:buSzPct val="100000"/>
            </a:pPr>
            <a:r>
              <a:rPr kumimoji="1" lang="zh-CN" altLang="en-US" dirty="0"/>
              <a:t>打包视图日志信息，包括广告过滤数量，原始召回广告数量等</a:t>
            </a:r>
          </a:p>
        </p:txBody>
      </p:sp>
    </p:spTree>
    <p:extLst>
      <p:ext uri="{BB962C8B-B14F-4D97-AF65-F5344CB8AC3E}">
        <p14:creationId xmlns:p14="http://schemas.microsoft.com/office/powerpoint/2010/main" val="219149701"/>
      </p:ext>
    </p:extLst>
  </p:cSld>
  <p:clrMapOvr>
    <a:masterClrMapping/>
  </p:clrMapOvr>
  <p:transition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06FAD4-2D69-6C46-827B-257001DFD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A68BF9-926C-EC43-A323-25D971738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buSzPct val="100000"/>
              <a:buFont typeface="Wingdings" pitchFamily="2" charset="2"/>
              <a:buChar char="l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feedproxy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整体代码梳理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SzPct val="100000"/>
              <a:buFont typeface="Wingdings" pitchFamily="2" charset="2"/>
              <a:buChar char="l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与下游交互</a:t>
            </a:r>
            <a:endParaRPr lang="zh-CN" altLang="en-US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  <a:buSzPct val="100000"/>
              <a:buFont typeface="Wingdings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策略执行整体梳理</a:t>
            </a:r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0297985"/>
      </p:ext>
    </p:extLst>
  </p:cSld>
  <p:clrMapOvr>
    <a:masterClrMapping/>
  </p:clrMapOvr>
  <p:transition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C80E69-453D-A941-B44C-A15873B7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 err="1"/>
              <a:t>FeedbsModule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8AF81C-3F17-7043-B9FB-3D46FE372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49" y="1570038"/>
            <a:ext cx="10896000" cy="5287962"/>
          </a:xfrm>
        </p:spPr>
        <p:txBody>
          <a:bodyPr/>
          <a:lstStyle/>
          <a:p>
            <a:pPr>
              <a:buSzPct val="100000"/>
            </a:pPr>
            <a:r>
              <a:rPr lang="en" altLang="zh-CN" dirty="0" err="1"/>
              <a:t>should_ignore</a:t>
            </a:r>
            <a:r>
              <a:rPr lang="en-US" altLang="zh-CN" dirty="0"/>
              <a:t>()--</a:t>
            </a:r>
            <a:r>
              <a:rPr kumimoji="1" lang="zh-CN" altLang="en-US" dirty="0"/>
              <a:t>是否跳过</a:t>
            </a:r>
            <a:r>
              <a:rPr kumimoji="1" lang="en-US" altLang="zh-CN" dirty="0" err="1"/>
              <a:t>feedbs</a:t>
            </a:r>
            <a:endParaRPr kumimoji="1" lang="en-US" altLang="zh-CN" dirty="0"/>
          </a:p>
          <a:p>
            <a:pPr marL="800100" lvl="2" indent="0">
              <a:buSzPct val="100000"/>
              <a:buNone/>
            </a:pPr>
            <a:r>
              <a:rPr kumimoji="1" lang="zh-CN" altLang="en-US" dirty="0">
                <a:solidFill>
                  <a:srgbClr val="0070C0"/>
                </a:solidFill>
              </a:rPr>
              <a:t>由 </a:t>
            </a:r>
            <a:r>
              <a:rPr kumimoji="1" lang="en-US" altLang="zh-CN" dirty="0">
                <a:solidFill>
                  <a:srgbClr val="0070C0"/>
                </a:solidFill>
              </a:rPr>
              <a:t>AS</a:t>
            </a:r>
            <a:r>
              <a:rPr kumimoji="1" lang="zh-CN" altLang="en-US" dirty="0">
                <a:solidFill>
                  <a:srgbClr val="0070C0"/>
                </a:solidFill>
              </a:rPr>
              <a:t>下发的</a:t>
            </a:r>
            <a:r>
              <a:rPr lang="en" altLang="zh-CN" dirty="0" err="1">
                <a:solidFill>
                  <a:srgbClr val="0070C0"/>
                </a:solidFill>
              </a:rPr>
              <a:t>common_info.ignore_module</a:t>
            </a:r>
            <a:r>
              <a:rPr lang="zh-CN" altLang="en" dirty="0">
                <a:solidFill>
                  <a:srgbClr val="0070C0"/>
                </a:solidFill>
              </a:rPr>
              <a:t>决定</a:t>
            </a:r>
            <a:r>
              <a:rPr lang="zh-CN" altLang="en-US" dirty="0">
                <a:solidFill>
                  <a:srgbClr val="0070C0"/>
                </a:solidFill>
              </a:rPr>
              <a:t>，其中</a:t>
            </a:r>
            <a:r>
              <a:rPr lang="en-US" altLang="zh-CN" dirty="0">
                <a:solidFill>
                  <a:srgbClr val="0070C0"/>
                </a:solidFill>
              </a:rPr>
              <a:t>AS</a:t>
            </a:r>
            <a:r>
              <a:rPr lang="zh-CN" altLang="en-US" dirty="0">
                <a:solidFill>
                  <a:srgbClr val="0070C0"/>
                </a:solidFill>
              </a:rPr>
              <a:t>是通过</a:t>
            </a:r>
            <a:r>
              <a:rPr lang="en" altLang="zh-CN" dirty="0" err="1">
                <a:solidFill>
                  <a:srgbClr val="0070C0"/>
                </a:solidFill>
              </a:rPr>
              <a:t>bes_level_strategy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" altLang="zh-CN" dirty="0" err="1">
                <a:solidFill>
                  <a:srgbClr val="0070C0"/>
                </a:solidFill>
              </a:rPr>
              <a:t>conf</a:t>
            </a:r>
            <a:r>
              <a:rPr lang="zh-CN" altLang="en" dirty="0">
                <a:solidFill>
                  <a:srgbClr val="0070C0"/>
                </a:solidFill>
              </a:rPr>
              <a:t>中</a:t>
            </a:r>
            <a:r>
              <a:rPr lang="zh-CN" altLang="en-US" dirty="0">
                <a:solidFill>
                  <a:srgbClr val="0070C0"/>
                </a:solidFill>
              </a:rPr>
              <a:t>按照</a:t>
            </a:r>
            <a:r>
              <a:rPr lang="en-US" altLang="zh-CN" dirty="0" err="1">
                <a:solidFill>
                  <a:srgbClr val="0070C0"/>
                </a:solidFill>
              </a:rPr>
              <a:t>bes_level</a:t>
            </a:r>
            <a:r>
              <a:rPr lang="zh-CN" altLang="en" dirty="0">
                <a:solidFill>
                  <a:srgbClr val="0070C0"/>
                </a:solidFill>
              </a:rPr>
              <a:t>进行</a:t>
            </a:r>
            <a:r>
              <a:rPr lang="zh-CN" altLang="en-US" dirty="0">
                <a:solidFill>
                  <a:srgbClr val="0070C0"/>
                </a:solidFill>
              </a:rPr>
              <a:t>配置的，其中</a:t>
            </a:r>
            <a:r>
              <a:rPr lang="en-US" altLang="zh-CN" dirty="0" err="1">
                <a:solidFill>
                  <a:srgbClr val="0070C0"/>
                </a:solidFill>
              </a:rPr>
              <a:t>bes_level</a:t>
            </a:r>
            <a:r>
              <a:rPr lang="en-US" altLang="zh-CN" dirty="0">
                <a:solidFill>
                  <a:srgbClr val="0070C0"/>
                </a:solidFill>
              </a:rPr>
              <a:t>=6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" altLang="zh-CN" dirty="0" err="1">
                <a:solidFill>
                  <a:srgbClr val="0070C0"/>
                </a:solidFill>
              </a:rPr>
              <a:t>ignore_feedadplus</a:t>
            </a:r>
            <a:r>
              <a:rPr lang="en-US" altLang="zh-CN" dirty="0">
                <a:solidFill>
                  <a:srgbClr val="0070C0"/>
                </a:solidFill>
              </a:rPr>
              <a:t>=0</a:t>
            </a:r>
            <a:r>
              <a:rPr lang="zh-CN" altLang="en-US" dirty="0">
                <a:solidFill>
                  <a:srgbClr val="0070C0"/>
                </a:solidFill>
              </a:rPr>
              <a:t>，其他为</a:t>
            </a:r>
            <a:r>
              <a:rPr lang="en-US" altLang="zh-CN" dirty="0">
                <a:solidFill>
                  <a:srgbClr val="0070C0"/>
                </a:solidFill>
              </a:rPr>
              <a:t>1</a:t>
            </a:r>
          </a:p>
          <a:p>
            <a:pPr marL="400050" lvl="1" indent="0">
              <a:buSzPct val="100000"/>
              <a:buNone/>
            </a:pPr>
            <a:endParaRPr kumimoji="1" lang="en-US" altLang="zh-CN" dirty="0">
              <a:solidFill>
                <a:srgbClr val="0070C0"/>
              </a:solidFill>
            </a:endParaRPr>
          </a:p>
          <a:p>
            <a:pPr>
              <a:buSzPct val="100000"/>
            </a:pPr>
            <a:r>
              <a:rPr lang="en-US" altLang="zh-CN" dirty="0"/>
              <a:t>p</a:t>
            </a:r>
            <a:r>
              <a:rPr lang="en" altLang="zh-CN" dirty="0"/>
              <a:t>reprocess</a:t>
            </a:r>
            <a:r>
              <a:rPr lang="en-US" altLang="zh-CN" dirty="0"/>
              <a:t>()</a:t>
            </a:r>
          </a:p>
          <a:p>
            <a:pPr lvl="1">
              <a:buSzPct val="100000"/>
            </a:pPr>
            <a:r>
              <a:rPr lang="en" altLang="zh-CN" dirty="0" err="1"/>
              <a:t>create_rpc_channel_new</a:t>
            </a:r>
            <a:r>
              <a:rPr lang="en-US" altLang="zh-CN" dirty="0"/>
              <a:t>()</a:t>
            </a:r>
          </a:p>
          <a:p>
            <a:pPr marL="857250" lvl="2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根据平台（</a:t>
            </a:r>
            <a:r>
              <a:rPr lang="en-US" altLang="zh-CN" dirty="0" err="1">
                <a:solidFill>
                  <a:srgbClr val="0070C0"/>
                </a:solidFill>
              </a:rPr>
              <a:t>bp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or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bes</a:t>
            </a:r>
            <a:r>
              <a:rPr lang="zh-CN" altLang="en-US" dirty="0">
                <a:solidFill>
                  <a:srgbClr val="0070C0"/>
                </a:solidFill>
              </a:rPr>
              <a:t>）和流量类型</a:t>
            </a:r>
            <a:r>
              <a:rPr lang="en-US" altLang="zh-CN" dirty="0">
                <a:solidFill>
                  <a:srgbClr val="0070C0"/>
                </a:solidFill>
              </a:rPr>
              <a:t>(</a:t>
            </a:r>
            <a:r>
              <a:rPr lang="en-US" altLang="zh-CN" dirty="0" err="1">
                <a:solidFill>
                  <a:srgbClr val="0070C0"/>
                </a:solidFill>
              </a:rPr>
              <a:t>src_id</a:t>
            </a:r>
            <a:r>
              <a:rPr lang="en-US" altLang="zh-CN" dirty="0">
                <a:solidFill>
                  <a:srgbClr val="0070C0"/>
                </a:solidFill>
              </a:rPr>
              <a:t>)</a:t>
            </a:r>
            <a:r>
              <a:rPr lang="zh-CN" altLang="en-US" dirty="0">
                <a:solidFill>
                  <a:srgbClr val="0070C0"/>
                </a:solidFill>
              </a:rPr>
              <a:t>创建对应的</a:t>
            </a:r>
            <a:r>
              <a:rPr lang="en" altLang="zh-CN" dirty="0" err="1">
                <a:solidFill>
                  <a:srgbClr val="0070C0"/>
                </a:solidFill>
              </a:rPr>
              <a:t>rpc</a:t>
            </a:r>
            <a:r>
              <a:rPr lang="en" altLang="zh-CN" dirty="0">
                <a:solidFill>
                  <a:srgbClr val="0070C0"/>
                </a:solidFill>
              </a:rPr>
              <a:t> channel</a:t>
            </a:r>
            <a:r>
              <a:rPr lang="zh-CN" altLang="en-US" dirty="0">
                <a:solidFill>
                  <a:srgbClr val="0070C0"/>
                </a:solidFill>
              </a:rPr>
              <a:t>，不同的</a:t>
            </a:r>
            <a:r>
              <a:rPr lang="en-US" altLang="zh-CN" dirty="0">
                <a:solidFill>
                  <a:srgbClr val="0070C0"/>
                </a:solidFill>
              </a:rPr>
              <a:t>module</a:t>
            </a:r>
            <a:r>
              <a:rPr lang="zh-CN" altLang="en-US" dirty="0">
                <a:solidFill>
                  <a:srgbClr val="0070C0"/>
                </a:solidFill>
              </a:rPr>
              <a:t>有不同的</a:t>
            </a:r>
            <a:r>
              <a:rPr lang="en" altLang="zh-CN" dirty="0" err="1">
                <a:solidFill>
                  <a:srgbClr val="0070C0"/>
                </a:solidFill>
              </a:rPr>
              <a:t>downstream_name</a:t>
            </a:r>
            <a:endParaRPr lang="en-US" altLang="zh-CN" dirty="0">
              <a:solidFill>
                <a:srgbClr val="0070C0"/>
              </a:solidFill>
            </a:endParaRPr>
          </a:p>
          <a:p>
            <a:pPr marL="857250" lvl="2" indent="0">
              <a:buSzPct val="100000"/>
              <a:buNone/>
            </a:pPr>
            <a:r>
              <a:rPr lang="en-US" altLang="zh-CN" dirty="0" err="1"/>
              <a:t>bes</a:t>
            </a:r>
            <a:r>
              <a:rPr lang="zh-CN" altLang="en-US" dirty="0"/>
              <a:t>：</a:t>
            </a:r>
            <a:r>
              <a:rPr lang="en" altLang="zh-CN" dirty="0" err="1"/>
              <a:t>FeedbsModule</a:t>
            </a:r>
            <a:r>
              <a:rPr lang="en-US" altLang="zh-CN" dirty="0"/>
              <a:t>(</a:t>
            </a:r>
            <a:r>
              <a:rPr lang="en" altLang="zh-CN" dirty="0" err="1"/>
              <a:t>besbs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" altLang="zh-CN" dirty="0" err="1"/>
              <a:t>PaFeedbsModule</a:t>
            </a:r>
            <a:r>
              <a:rPr lang="en-US" altLang="zh-CN" dirty="0"/>
              <a:t>(</a:t>
            </a:r>
            <a:r>
              <a:rPr lang="en" altLang="zh-CN" dirty="0" err="1"/>
              <a:t>besbs_it</a:t>
            </a:r>
            <a:r>
              <a:rPr lang="zh-CN" altLang="en-US" dirty="0"/>
              <a:t> 意图分支</a:t>
            </a:r>
            <a:r>
              <a:rPr lang="en-US" altLang="zh-CN" dirty="0"/>
              <a:t>)</a:t>
            </a:r>
            <a:r>
              <a:rPr lang="zh-CN" altLang="en-US" dirty="0"/>
              <a:t>  </a:t>
            </a:r>
            <a:r>
              <a:rPr lang="en" altLang="zh-CN" dirty="0" err="1"/>
              <a:t>PopQueryModule</a:t>
            </a:r>
            <a:r>
              <a:rPr lang="en-US" altLang="zh-CN" dirty="0"/>
              <a:t>(</a:t>
            </a:r>
            <a:r>
              <a:rPr lang="en" altLang="zh-CN" dirty="0" err="1"/>
              <a:t>besbs_pq</a:t>
            </a:r>
            <a:r>
              <a:rPr lang="zh-CN" altLang="en-US" dirty="0"/>
              <a:t>，关</a:t>
            </a:r>
            <a:r>
              <a:rPr lang="en-US" altLang="zh-CN" dirty="0"/>
              <a:t>)</a:t>
            </a:r>
          </a:p>
          <a:p>
            <a:pPr marL="857250" lvl="2" indent="0">
              <a:buSzPct val="100000"/>
              <a:buNone/>
            </a:pPr>
            <a:endParaRPr lang="en" altLang="zh-CN" dirty="0">
              <a:solidFill>
                <a:srgbClr val="FF0000"/>
              </a:solidFill>
            </a:endParaRPr>
          </a:p>
          <a:p>
            <a:pPr lvl="2">
              <a:buSzPct val="100000"/>
            </a:pPr>
            <a:r>
              <a:rPr lang="zh-CN" altLang="en-US" dirty="0"/>
              <a:t>获取</a:t>
            </a:r>
            <a:r>
              <a:rPr lang="en" altLang="zh-CN" dirty="0" err="1"/>
              <a:t>downstream_name</a:t>
            </a:r>
            <a:endParaRPr lang="en-US" altLang="zh-CN" dirty="0"/>
          </a:p>
          <a:p>
            <a:pPr lvl="3">
              <a:buSzPct val="100000"/>
            </a:pPr>
            <a:r>
              <a:rPr lang="zh-CN" altLang="en-US" dirty="0"/>
              <a:t>根据</a:t>
            </a:r>
            <a:r>
              <a:rPr lang="en-US" altLang="zh-CN" dirty="0"/>
              <a:t>opera</a:t>
            </a:r>
            <a:r>
              <a:rPr lang="zh-CN" altLang="en-US" dirty="0"/>
              <a:t>信息，获取平台信息，如右图  如果是</a:t>
            </a:r>
            <a:r>
              <a:rPr lang="en-US" altLang="zh-CN" dirty="0" err="1"/>
              <a:t>bp</a:t>
            </a:r>
            <a:r>
              <a:rPr lang="zh-CN" altLang="en-US" dirty="0"/>
              <a:t>平台，判断当前</a:t>
            </a:r>
            <a:r>
              <a:rPr lang="en-US" altLang="zh-CN" dirty="0" err="1"/>
              <a:t>src_id</a:t>
            </a:r>
            <a:r>
              <a:rPr lang="zh-CN" altLang="en-US" dirty="0"/>
              <a:t>是否为</a:t>
            </a:r>
            <a:r>
              <a:rPr lang="en-US" altLang="zh-CN" dirty="0" err="1"/>
              <a:t>bes</a:t>
            </a:r>
            <a:r>
              <a:rPr lang="zh-CN" altLang="en-US" dirty="0"/>
              <a:t>，配置文件为</a:t>
            </a:r>
            <a:r>
              <a:rPr lang="en-US" altLang="zh-CN" dirty="0" err="1"/>
              <a:t>src_info.conf</a:t>
            </a:r>
            <a:r>
              <a:rPr lang="zh-CN" altLang="en-US" dirty="0"/>
              <a:t>，如果是</a:t>
            </a:r>
            <a:r>
              <a:rPr lang="en-US" altLang="zh-CN" dirty="0" err="1"/>
              <a:t>bes</a:t>
            </a:r>
            <a:r>
              <a:rPr lang="zh-CN" altLang="en-US" dirty="0"/>
              <a:t>则为</a:t>
            </a:r>
            <a:r>
              <a:rPr lang="en-US" altLang="zh-CN" dirty="0" err="1"/>
              <a:t>besbs</a:t>
            </a:r>
            <a:r>
              <a:rPr lang="zh-CN" altLang="en-US" dirty="0"/>
              <a:t>否则为</a:t>
            </a:r>
            <a:r>
              <a:rPr lang="en-US" altLang="zh-CN" dirty="0" err="1"/>
              <a:t>feedbs</a:t>
            </a:r>
            <a:endParaRPr lang="en-US" altLang="zh-CN" dirty="0"/>
          </a:p>
          <a:p>
            <a:pPr lvl="3">
              <a:buSzPct val="100000"/>
            </a:pPr>
            <a:endParaRPr lang="en-US" altLang="zh-CN" dirty="0"/>
          </a:p>
          <a:p>
            <a:pPr lvl="2">
              <a:buSzPct val="100000"/>
            </a:pPr>
            <a:r>
              <a:rPr lang="zh-CN" altLang="en" dirty="0"/>
              <a:t>根据</a:t>
            </a:r>
            <a:r>
              <a:rPr lang="en" altLang="zh-CN" dirty="0" err="1"/>
              <a:t>downstream_name</a:t>
            </a:r>
            <a:r>
              <a:rPr lang="zh-CN" altLang="en-US" dirty="0"/>
              <a:t>获取</a:t>
            </a:r>
            <a:r>
              <a:rPr lang="en" altLang="zh-CN" dirty="0" err="1"/>
              <a:t>downstream_handle</a:t>
            </a:r>
            <a:endParaRPr lang="en" altLang="zh-CN" dirty="0"/>
          </a:p>
          <a:p>
            <a:pPr lvl="3">
              <a:buSzPct val="100000"/>
            </a:pPr>
            <a:r>
              <a:rPr lang="zh-CN" altLang="en" dirty="0"/>
              <a:t>通过</a:t>
            </a:r>
            <a:r>
              <a:rPr lang="en-US" altLang="zh-CN" dirty="0"/>
              <a:t>PD.</a:t>
            </a:r>
            <a:r>
              <a:rPr lang="en" altLang="zh-CN" dirty="0"/>
              <a:t>_</a:t>
            </a:r>
            <a:r>
              <a:rPr lang="en" altLang="zh-CN" dirty="0" err="1"/>
              <a:t>downstream_mgr</a:t>
            </a:r>
            <a:r>
              <a:rPr lang="zh-CN" altLang="en" dirty="0"/>
              <a:t>中</a:t>
            </a:r>
            <a:r>
              <a:rPr lang="zh-CN" altLang="en-US" dirty="0"/>
              <a:t>的</a:t>
            </a:r>
            <a:r>
              <a:rPr lang="en" altLang="zh-CN" dirty="0"/>
              <a:t>_</a:t>
            </a:r>
            <a:r>
              <a:rPr lang="en" altLang="zh-CN" dirty="0" err="1"/>
              <a:t>downstreams</a:t>
            </a:r>
            <a:r>
              <a:rPr lang="en-US" altLang="zh-CN" dirty="0"/>
              <a:t>(map)</a:t>
            </a:r>
            <a:r>
              <a:rPr lang="zh-CN" altLang="en-US" dirty="0"/>
              <a:t>进行查找获得句柄</a:t>
            </a:r>
            <a:endParaRPr lang="en-US" altLang="zh-CN" dirty="0"/>
          </a:p>
          <a:p>
            <a:pPr lvl="3">
              <a:buSzPct val="100000"/>
            </a:pPr>
            <a:r>
              <a:rPr lang="zh-CN" altLang="en-US" dirty="0"/>
              <a:t>其中</a:t>
            </a:r>
            <a:r>
              <a:rPr lang="en" altLang="zh-CN" dirty="0" err="1"/>
              <a:t>downstreams</a:t>
            </a:r>
            <a:r>
              <a:rPr lang="zh-CN" altLang="en-US" dirty="0"/>
              <a:t>是在</a:t>
            </a:r>
            <a:r>
              <a:rPr lang="en-US" altLang="zh-CN" dirty="0"/>
              <a:t>PD</a:t>
            </a:r>
            <a:r>
              <a:rPr lang="zh-CN" altLang="en-US" dirty="0"/>
              <a:t>初始化阶段填充的，根据</a:t>
            </a:r>
            <a:r>
              <a:rPr lang="en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downstream_rules.conf</a:t>
            </a:r>
            <a:r>
              <a:rPr lang="zh-CN" altLang="en-US" dirty="0"/>
              <a:t>名称配置存入</a:t>
            </a:r>
            <a:endParaRPr lang="en" altLang="zh-CN" dirty="0"/>
          </a:p>
          <a:p>
            <a:pPr marL="914400" lvl="2" indent="0">
              <a:buNone/>
            </a:pPr>
            <a:endParaRPr lang="en-US" altLang="zh-CN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D8E4D4B-0A9C-9B49-B1AC-D55F0425BE28}"/>
              </a:ext>
            </a:extLst>
          </p:cNvPr>
          <p:cNvGrpSpPr/>
          <p:nvPr/>
        </p:nvGrpSpPr>
        <p:grpSpPr>
          <a:xfrm>
            <a:off x="9523379" y="5243209"/>
            <a:ext cx="2247089" cy="1573112"/>
            <a:chOff x="9473046" y="3105727"/>
            <a:chExt cx="2721577" cy="2242036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75279462-47B2-D040-B171-E8D78E631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73046" y="3105727"/>
              <a:ext cx="2362200" cy="1727200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4973976-7258-7348-A20F-4886A9282BD2}"/>
                </a:ext>
              </a:extLst>
            </p:cNvPr>
            <p:cNvSpPr txBox="1"/>
            <p:nvPr/>
          </p:nvSpPr>
          <p:spPr>
            <a:xfrm>
              <a:off x="9518073" y="4821382"/>
              <a:ext cx="2676550" cy="526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err="1"/>
                <a:t>Src_info.conf</a:t>
              </a:r>
              <a:r>
                <a:rPr kumimoji="1" lang="zh-CN" altLang="en-US" dirty="0"/>
                <a:t>例子</a:t>
              </a: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56121C46-6154-1D49-BDB5-13625C266B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4636" y="2321776"/>
            <a:ext cx="1437512" cy="146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918388"/>
      </p:ext>
    </p:extLst>
  </p:cSld>
  <p:clrMapOvr>
    <a:masterClrMapping/>
  </p:clrMapOvr>
  <p:transition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F5C7E1-CF02-9E4A-8437-D8883EFE5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 err="1"/>
              <a:t>FeedbsModule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532B04-9165-5D4C-BE4F-23DD4B79B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0037"/>
            <a:ext cx="10896000" cy="5190685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请求</a:t>
            </a:r>
            <a:r>
              <a:rPr lang="en-US" altLang="zh-CN" dirty="0" err="1"/>
              <a:t>besbs</a:t>
            </a:r>
            <a:r>
              <a:rPr lang="zh-CN" altLang="en-US" dirty="0"/>
              <a:t>，获取广告存入</a:t>
            </a:r>
            <a:r>
              <a:rPr lang="en" altLang="zh-CN" dirty="0"/>
              <a:t>bs_tg1_advlist</a:t>
            </a:r>
            <a:r>
              <a:rPr lang="zh-CN" altLang="en" dirty="0"/>
              <a:t>队列中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>
              <a:buSzPct val="100000"/>
            </a:pPr>
            <a:r>
              <a:rPr lang="en-US" altLang="zh-CN" dirty="0"/>
              <a:t>p</a:t>
            </a:r>
            <a:r>
              <a:rPr lang="en" altLang="zh-CN" dirty="0"/>
              <a:t>reprocess</a:t>
            </a:r>
            <a:r>
              <a:rPr lang="en-US" altLang="zh-CN" dirty="0"/>
              <a:t>()</a:t>
            </a:r>
          </a:p>
          <a:p>
            <a:pPr lvl="1">
              <a:buSzPct val="100000"/>
            </a:pPr>
            <a:r>
              <a:rPr lang="en" altLang="zh-CN" dirty="0" err="1"/>
              <a:t>prepare_request</a:t>
            </a:r>
            <a:r>
              <a:rPr lang="en-US" altLang="zh-CN" dirty="0"/>
              <a:t>()</a:t>
            </a:r>
          </a:p>
          <a:p>
            <a:pPr marL="914400" lvl="2" indent="0">
              <a:buSzPct val="100000"/>
              <a:buNone/>
            </a:pPr>
            <a:r>
              <a:rPr lang="zh-CN" altLang="en-US" dirty="0"/>
              <a:t>提取下发的</a:t>
            </a:r>
            <a:r>
              <a:rPr lang="en-US" altLang="zh-CN" dirty="0" err="1"/>
              <a:t>feedproxy_request</a:t>
            </a:r>
            <a:r>
              <a:rPr lang="zh-CN" altLang="en-US" dirty="0"/>
              <a:t>信息封装到下发给</a:t>
            </a:r>
            <a:r>
              <a:rPr lang="en-US" altLang="zh-CN" dirty="0" err="1"/>
              <a:t>feedbs</a:t>
            </a:r>
            <a:r>
              <a:rPr lang="zh-CN" altLang="en-US" dirty="0"/>
              <a:t>的</a:t>
            </a:r>
            <a:r>
              <a:rPr lang="en" altLang="zh-CN" dirty="0" err="1"/>
              <a:t>FeedBsRequest</a:t>
            </a:r>
            <a:r>
              <a:rPr lang="zh-CN" altLang="en-US" dirty="0"/>
              <a:t>中</a:t>
            </a:r>
            <a:endParaRPr lang="en-US" altLang="zh-CN" dirty="0"/>
          </a:p>
          <a:p>
            <a:pPr lvl="2">
              <a:buSzPct val="100000"/>
            </a:pPr>
            <a:r>
              <a:rPr lang="en-US" altLang="zh-CN" dirty="0" err="1"/>
              <a:t>feedproxy_request</a:t>
            </a:r>
            <a:endParaRPr lang="en-US" altLang="zh-CN" dirty="0"/>
          </a:p>
          <a:p>
            <a:pPr lvl="2">
              <a:buSzPct val="100000"/>
            </a:pPr>
            <a:r>
              <a:rPr lang="en" altLang="zh-CN" dirty="0" err="1"/>
              <a:t>FeedBsRequest</a:t>
            </a:r>
            <a:endParaRPr lang="en-US" altLang="zh-CN" dirty="0"/>
          </a:p>
          <a:p>
            <a:pPr marL="914400" lvl="2" indent="0">
              <a:buSzPct val="100000"/>
              <a:buNone/>
            </a:pPr>
            <a:r>
              <a:rPr lang="en" altLang="zh-CN" dirty="0" err="1"/>
              <a:t>ftd</a:t>
            </a:r>
            <a:r>
              <a:rPr lang="en" altLang="zh-CN" dirty="0"/>
              <a:t>-&gt;_</a:t>
            </a:r>
            <a:r>
              <a:rPr lang="en" altLang="zh-CN" dirty="0" err="1"/>
              <a:t>rpc_talk_ctx_vec.push_back</a:t>
            </a:r>
            <a:r>
              <a:rPr lang="en" altLang="zh-CN" dirty="0"/>
              <a:t>(</a:t>
            </a:r>
            <a:r>
              <a:rPr lang="en" altLang="zh-CN" dirty="0" err="1"/>
              <a:t>talk_ctx</a:t>
            </a:r>
            <a:r>
              <a:rPr lang="en" altLang="zh-CN" dirty="0"/>
              <a:t>);</a:t>
            </a:r>
          </a:p>
          <a:p>
            <a:pPr marL="914400" lvl="2" indent="0">
              <a:buSzPct val="100000"/>
              <a:buNone/>
            </a:pPr>
            <a:r>
              <a:rPr lang="en-US" altLang="zh-CN" dirty="0"/>
              <a:t>	for</a:t>
            </a:r>
            <a:r>
              <a:rPr lang="zh-CN" altLang="en-US" dirty="0"/>
              <a:t> </a:t>
            </a:r>
            <a:r>
              <a:rPr lang="en" altLang="zh-CN" dirty="0" err="1"/>
              <a:t>cntl</a:t>
            </a:r>
            <a:r>
              <a:rPr lang="en" altLang="zh-CN" dirty="0"/>
              <a:t> = </a:t>
            </a:r>
            <a:r>
              <a:rPr lang="en" altLang="zh-CN" dirty="0" err="1"/>
              <a:t>ftd</a:t>
            </a:r>
            <a:r>
              <a:rPr lang="en" altLang="zh-CN" dirty="0"/>
              <a:t>-&gt;_</a:t>
            </a:r>
            <a:r>
              <a:rPr lang="en" altLang="zh-CN" dirty="0" err="1"/>
              <a:t>cntl</a:t>
            </a:r>
            <a:r>
              <a:rPr lang="en" altLang="zh-CN" dirty="0"/>
              <a:t>[</a:t>
            </a:r>
            <a:r>
              <a:rPr lang="en" altLang="zh-CN" dirty="0" err="1"/>
              <a:t>part_idx</a:t>
            </a:r>
            <a:r>
              <a:rPr lang="en" altLang="zh-CN" dirty="0"/>
              <a:t>];</a:t>
            </a:r>
          </a:p>
          <a:p>
            <a:pPr marL="914400" lvl="2" indent="0">
              <a:buSzPct val="100000"/>
              <a:buNone/>
            </a:pPr>
            <a:r>
              <a:rPr lang="en-US" altLang="zh-CN" dirty="0"/>
              <a:t>	</a:t>
            </a:r>
            <a:r>
              <a:rPr lang="en" altLang="zh-CN" dirty="0" err="1"/>
              <a:t>talk_ctx.m_request</a:t>
            </a:r>
            <a:r>
              <a:rPr lang="en" altLang="zh-CN" dirty="0"/>
              <a:t> = </a:t>
            </a:r>
            <a:r>
              <a:rPr lang="en" altLang="zh-CN" dirty="0" err="1"/>
              <a:t>ftd</a:t>
            </a:r>
            <a:r>
              <a:rPr lang="en" altLang="zh-CN" dirty="0"/>
              <a:t>-&gt;_request;</a:t>
            </a:r>
          </a:p>
          <a:p>
            <a:pPr marL="914400" lvl="2" indent="0">
              <a:buSzPct val="100000"/>
              <a:buNone/>
            </a:pPr>
            <a:endParaRPr lang="en-US" altLang="zh-CN" dirty="0"/>
          </a:p>
          <a:p>
            <a:pPr lvl="1">
              <a:buSzPct val="100000"/>
            </a:pPr>
            <a:r>
              <a:rPr lang="en" altLang="zh-CN" dirty="0" err="1"/>
              <a:t>send_request_new</a:t>
            </a:r>
            <a:r>
              <a:rPr lang="en-US" altLang="zh-CN" dirty="0"/>
              <a:t>()</a:t>
            </a:r>
            <a:r>
              <a:rPr lang="zh-CN" altLang="en-US" dirty="0"/>
              <a:t> 发送请求</a:t>
            </a:r>
            <a:endParaRPr lang="en-US" altLang="zh-CN" dirty="0"/>
          </a:p>
          <a:p>
            <a:pPr marL="914400" lvl="2" indent="0">
              <a:buSzPct val="100000"/>
              <a:buNone/>
            </a:pPr>
            <a:r>
              <a:rPr kumimoji="1" lang="zh-CN" altLang="en-US" dirty="0"/>
              <a:t>遍历</a:t>
            </a:r>
            <a:r>
              <a:rPr lang="en" altLang="zh-CN" dirty="0"/>
              <a:t>_</a:t>
            </a:r>
            <a:r>
              <a:rPr lang="en" altLang="zh-CN" dirty="0" err="1"/>
              <a:t>rpc_talk_ctx_vec</a:t>
            </a:r>
            <a:r>
              <a:rPr lang="zh-CN" altLang="en-US" dirty="0"/>
              <a:t> 进行发送，使用不同的</a:t>
            </a:r>
            <a:r>
              <a:rPr lang="en" altLang="zh-CN" dirty="0" err="1"/>
              <a:t>m_cntl</a:t>
            </a:r>
            <a:r>
              <a:rPr lang="zh-CN" altLang="en-US" dirty="0"/>
              <a:t>  </a:t>
            </a:r>
            <a:r>
              <a:rPr lang="en" altLang="zh-CN" dirty="0" err="1"/>
              <a:t>m_request</a:t>
            </a:r>
            <a:r>
              <a:rPr lang="zh-CN" altLang="en-US" dirty="0"/>
              <a:t>，但</a:t>
            </a:r>
            <a:r>
              <a:rPr lang="en" altLang="zh-CN" dirty="0" err="1"/>
              <a:t>m_request</a:t>
            </a:r>
            <a:r>
              <a:rPr lang="zh-CN" altLang="en" dirty="0"/>
              <a:t>是</a:t>
            </a:r>
            <a:r>
              <a:rPr lang="zh-CN" altLang="en-US" dirty="0"/>
              <a:t>一样的</a:t>
            </a:r>
            <a:endParaRPr lang="en-US" altLang="zh-CN" dirty="0"/>
          </a:p>
          <a:p>
            <a:pPr marL="457200" lvl="1" indent="0">
              <a:buSzPct val="100000"/>
              <a:buNone/>
            </a:pPr>
            <a:endParaRPr lang="en-US" altLang="zh-CN" dirty="0"/>
          </a:p>
          <a:p>
            <a:pPr>
              <a:buSzPct val="100000"/>
            </a:pPr>
            <a:r>
              <a:rPr lang="en-US" altLang="zh-CN" dirty="0"/>
              <a:t>do_</a:t>
            </a:r>
            <a:r>
              <a:rPr lang="en" altLang="zh-CN" dirty="0"/>
              <a:t>process</a:t>
            </a:r>
            <a:r>
              <a:rPr lang="en-US" altLang="zh-CN" dirty="0"/>
              <a:t>()</a:t>
            </a:r>
            <a:r>
              <a:rPr kumimoji="1" lang="zh-CN" altLang="en-US" dirty="0"/>
              <a:t> </a:t>
            </a:r>
            <a:r>
              <a:rPr kumimoji="1" lang="zh-CN" altLang="en-US" sz="1800" dirty="0"/>
              <a:t>等待完成</a:t>
            </a:r>
            <a:r>
              <a:rPr lang="en" altLang="zh-CN" sz="1800" dirty="0" err="1"/>
              <a:t>WaitMethodDone</a:t>
            </a:r>
            <a:r>
              <a:rPr lang="en-US" altLang="zh-CN" sz="1800" dirty="0"/>
              <a:t>()</a:t>
            </a:r>
            <a:r>
              <a:rPr lang="zh-CN" altLang="en-US" sz="1800" dirty="0"/>
              <a:t>后调用</a:t>
            </a:r>
            <a:r>
              <a:rPr lang="en" altLang="zh-CN" sz="1800" dirty="0" err="1"/>
              <a:t>handle_response</a:t>
            </a:r>
            <a:r>
              <a:rPr lang="en-US" altLang="zh-CN" sz="1800" dirty="0"/>
              <a:t>()</a:t>
            </a:r>
            <a:endParaRPr lang="en-US" altLang="zh-CN" dirty="0"/>
          </a:p>
          <a:p>
            <a:pPr lvl="1">
              <a:buSzPct val="100000"/>
            </a:pPr>
            <a:r>
              <a:rPr kumimoji="1" lang="zh-CN" altLang="en-US" dirty="0"/>
              <a:t>遍历</a:t>
            </a:r>
            <a:r>
              <a:rPr lang="en" altLang="zh-CN" dirty="0"/>
              <a:t>_</a:t>
            </a:r>
            <a:r>
              <a:rPr lang="en" altLang="zh-CN" dirty="0" err="1"/>
              <a:t>rpc_talk_ctx_vec</a:t>
            </a:r>
            <a:r>
              <a:rPr lang="zh-CN" altLang="en-US" dirty="0"/>
              <a:t>进行广告解析</a:t>
            </a:r>
            <a:r>
              <a:rPr lang="en" altLang="zh-CN" dirty="0" err="1"/>
              <a:t>parse_feedbs_response</a:t>
            </a:r>
            <a:r>
              <a:rPr lang="en-US" altLang="zh-CN" dirty="0"/>
              <a:t>()</a:t>
            </a:r>
            <a:r>
              <a:rPr lang="zh-CN" altLang="en-US" dirty="0"/>
              <a:t>，</a:t>
            </a:r>
            <a:endParaRPr lang="en-US" altLang="zh-CN" dirty="0"/>
          </a:p>
          <a:p>
            <a:pPr marL="457200" lvl="1" indent="0">
              <a:buSzPct val="100000"/>
              <a:buNone/>
            </a:pPr>
            <a:r>
              <a:rPr lang="zh-CN" altLang="en-US" dirty="0"/>
              <a:t>存入</a:t>
            </a:r>
            <a:r>
              <a:rPr lang="en" altLang="zh-CN" dirty="0"/>
              <a:t>td-&gt;bs_tg1_advlist[</a:t>
            </a:r>
            <a:r>
              <a:rPr lang="en" altLang="zh-CN" dirty="0" err="1"/>
              <a:t>response_idx</a:t>
            </a:r>
            <a:r>
              <a:rPr lang="en" altLang="zh-CN" dirty="0"/>
              <a:t>]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6C2F86E-69D5-1B40-A5C7-A808DC99C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0710" y="3477937"/>
            <a:ext cx="2552700" cy="14605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EDDD824-EFA9-7146-A55F-526401C92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4343" y="1281484"/>
            <a:ext cx="3505434" cy="277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24908"/>
      </p:ext>
    </p:extLst>
  </p:cSld>
  <p:clrMapOvr>
    <a:masterClrMapping/>
  </p:clrMapOvr>
  <p:transition>
    <p:wipe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2848C3-7651-0D43-A39B-F2C00EEE4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 err="1"/>
              <a:t>PaFeedbsModule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8945C5-3EC1-5644-8A72-BC0AEC78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0038"/>
            <a:ext cx="11582400" cy="4212000"/>
          </a:xfrm>
        </p:spPr>
        <p:txBody>
          <a:bodyPr/>
          <a:lstStyle/>
          <a:p>
            <a:pPr marL="0" indent="0">
              <a:buSzPct val="100000"/>
              <a:buNone/>
            </a:pPr>
            <a:r>
              <a:rPr kumimoji="1" lang="zh-CN" altLang="en-US" dirty="0"/>
              <a:t>请求 </a:t>
            </a:r>
            <a:r>
              <a:rPr kumimoji="1" lang="en-US" altLang="zh-CN" dirty="0" err="1"/>
              <a:t>besbs_it</a:t>
            </a:r>
            <a:r>
              <a:rPr kumimoji="1" lang="zh-CN" altLang="en-US" dirty="0"/>
              <a:t>，解析</a:t>
            </a:r>
            <a:r>
              <a:rPr kumimoji="1" lang="en-US" altLang="zh-CN" dirty="0"/>
              <a:t>response</a:t>
            </a:r>
            <a:r>
              <a:rPr kumimoji="1" lang="zh-CN" altLang="en-US" dirty="0"/>
              <a:t>获取广告队列存入</a:t>
            </a:r>
            <a:r>
              <a:rPr lang="en" altLang="zh-CN" dirty="0"/>
              <a:t>bs_tg2_advlist</a:t>
            </a:r>
            <a:endParaRPr kumimoji="1" lang="en-US" altLang="zh-CN" dirty="0"/>
          </a:p>
          <a:p>
            <a:pPr marL="0" indent="0">
              <a:buSzPct val="100000"/>
              <a:buNone/>
            </a:pPr>
            <a:endParaRPr kumimoji="1" lang="en-US" altLang="zh-CN" dirty="0"/>
          </a:p>
          <a:p>
            <a:pPr>
              <a:buSzPct val="100000"/>
            </a:pPr>
            <a:r>
              <a:rPr kumimoji="1" lang="en-US" altLang="zh-CN" dirty="0" err="1"/>
              <a:t>Pafeedbs_module</a:t>
            </a:r>
            <a:endParaRPr kumimoji="1" lang="en-US" altLang="zh-CN" dirty="0"/>
          </a:p>
          <a:p>
            <a:pPr lvl="1">
              <a:buSzPct val="100000"/>
            </a:pPr>
            <a:r>
              <a:rPr kumimoji="1" lang="zh-CN" altLang="en-US" dirty="0"/>
              <a:t>使用不同的</a:t>
            </a:r>
            <a:r>
              <a:rPr lang="en" altLang="zh-CN" dirty="0"/>
              <a:t>_</a:t>
            </a:r>
            <a:r>
              <a:rPr lang="en" altLang="zh-CN" dirty="0" err="1"/>
              <a:t>rpc_channel</a:t>
            </a:r>
            <a:r>
              <a:rPr lang="zh-CN" altLang="en-US" dirty="0"/>
              <a:t>，</a:t>
            </a:r>
            <a:r>
              <a:rPr lang="en-US" altLang="zh-CN" dirty="0" err="1"/>
              <a:t>bes</a:t>
            </a:r>
            <a:r>
              <a:rPr lang="zh-CN" altLang="en-US" dirty="0"/>
              <a:t>流量的</a:t>
            </a:r>
            <a:r>
              <a:rPr lang="en" altLang="zh-CN" dirty="0" err="1"/>
              <a:t>FeedbsModule</a:t>
            </a:r>
            <a:r>
              <a:rPr lang="en-US" altLang="zh-CN" dirty="0"/>
              <a:t>(</a:t>
            </a:r>
            <a:r>
              <a:rPr lang="en" altLang="zh-CN" dirty="0" err="1"/>
              <a:t>besbs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" altLang="zh-CN" dirty="0" err="1"/>
              <a:t>PaFeedbsModule</a:t>
            </a:r>
            <a:r>
              <a:rPr lang="en-US" altLang="zh-CN" dirty="0"/>
              <a:t>(</a:t>
            </a:r>
            <a:r>
              <a:rPr lang="en" altLang="zh-CN" dirty="0" err="1"/>
              <a:t>besbs_it</a:t>
            </a:r>
            <a:r>
              <a:rPr lang="en-US" altLang="zh-CN" dirty="0"/>
              <a:t>)</a:t>
            </a:r>
            <a:r>
              <a:rPr lang="zh-CN" altLang="en-US" dirty="0"/>
              <a:t>  </a:t>
            </a:r>
            <a:r>
              <a:rPr lang="en" altLang="zh-CN" dirty="0" err="1"/>
              <a:t>PopQueryModule</a:t>
            </a:r>
            <a:r>
              <a:rPr lang="en-US" altLang="zh-CN" dirty="0"/>
              <a:t>(</a:t>
            </a:r>
            <a:r>
              <a:rPr lang="en" altLang="zh-CN" dirty="0" err="1"/>
              <a:t>besbs_pq</a:t>
            </a:r>
            <a:r>
              <a:rPr lang="zh-CN" altLang="en-US" dirty="0"/>
              <a:t>，关</a:t>
            </a:r>
            <a:r>
              <a:rPr lang="en-US" altLang="zh-CN" dirty="0"/>
              <a:t>)</a:t>
            </a:r>
          </a:p>
          <a:p>
            <a:pPr lvl="1">
              <a:buSzPct val="100000"/>
            </a:pPr>
            <a:endParaRPr lang="en" altLang="zh-CN" dirty="0"/>
          </a:p>
          <a:p>
            <a:pPr lvl="1">
              <a:buSzPct val="100000"/>
            </a:pPr>
            <a:r>
              <a:rPr kumimoji="1" lang="zh-CN" altLang="en" dirty="0"/>
              <a:t>解析</a:t>
            </a:r>
            <a:r>
              <a:rPr kumimoji="1" lang="zh-CN" altLang="en-US" dirty="0"/>
              <a:t>广告队列后存入不同，如</a:t>
            </a:r>
            <a:r>
              <a:rPr kumimoji="1" lang="en-US" altLang="zh-CN" dirty="0" err="1"/>
              <a:t>Pafeedbs_module</a:t>
            </a:r>
            <a:r>
              <a:rPr kumimoji="1" lang="zh-CN" altLang="en-US" dirty="0"/>
              <a:t>存入</a:t>
            </a:r>
            <a:r>
              <a:rPr lang="en" altLang="zh-CN" dirty="0"/>
              <a:t>td</a:t>
            </a:r>
            <a:r>
              <a:rPr lang="en-US" altLang="zh-CN" dirty="0"/>
              <a:t>-</a:t>
            </a:r>
            <a:r>
              <a:rPr lang="en" altLang="zh-CN" dirty="0"/>
              <a:t>&gt;bs_tg2_advlist[</a:t>
            </a:r>
            <a:r>
              <a:rPr lang="en" altLang="zh-CN" dirty="0" err="1"/>
              <a:t>response_idx</a:t>
            </a:r>
            <a:r>
              <a:rPr lang="en" altLang="zh-CN" dirty="0"/>
              <a:t>]</a:t>
            </a:r>
          </a:p>
          <a:p>
            <a:pPr marL="457200" lvl="1" indent="0">
              <a:buNone/>
            </a:pP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2499823260"/>
      </p:ext>
    </p:extLst>
  </p:cSld>
  <p:clrMapOvr>
    <a:masterClrMapping/>
  </p:clrMapOvr>
  <p:transition>
    <p:wipe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D3526E-1A04-7F45-ADBC-DCBDC20E7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adplus_module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D03DBB-724D-3644-8E84-C426C9E5A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00000"/>
            </a:pPr>
            <a:r>
              <a:rPr lang="en" altLang="zh-CN" dirty="0" err="1"/>
              <a:t>should_ignore</a:t>
            </a:r>
            <a:r>
              <a:rPr lang="en-US" altLang="zh-CN" dirty="0"/>
              <a:t>()</a:t>
            </a:r>
          </a:p>
          <a:p>
            <a:pPr lvl="1">
              <a:buSzPct val="100000"/>
            </a:pPr>
            <a:r>
              <a:rPr lang="en-US" altLang="zh-CN" dirty="0" err="1"/>
              <a:t>Bes_level</a:t>
            </a:r>
            <a:r>
              <a:rPr lang="en-US" altLang="zh-CN" dirty="0"/>
              <a:t>=6</a:t>
            </a:r>
            <a:r>
              <a:rPr lang="zh-CN" altLang="en-US" dirty="0"/>
              <a:t>的请求</a:t>
            </a:r>
            <a:r>
              <a:rPr lang="en-US" altLang="zh-CN" dirty="0" err="1"/>
              <a:t>adplus</a:t>
            </a:r>
            <a:endParaRPr lang="en-US" altLang="zh-CN" dirty="0"/>
          </a:p>
          <a:p>
            <a:pPr>
              <a:buSzPct val="100000"/>
            </a:pPr>
            <a:endParaRPr lang="en-US" altLang="zh-CN" dirty="0"/>
          </a:p>
          <a:p>
            <a:pPr>
              <a:buSzPct val="100000"/>
            </a:pPr>
            <a:r>
              <a:rPr lang="en-US" altLang="zh-CN" dirty="0"/>
              <a:t>Preprocess()</a:t>
            </a:r>
          </a:p>
          <a:p>
            <a:pPr lvl="1" indent="-342900">
              <a:buSzPct val="100000"/>
            </a:pPr>
            <a:r>
              <a:rPr lang="en" altLang="zh-CN" dirty="0" err="1"/>
              <a:t>create_rpc_channel</a:t>
            </a:r>
            <a:r>
              <a:rPr lang="zh-CN" altLang="en-US" dirty="0"/>
              <a:t>：不区分</a:t>
            </a:r>
            <a:r>
              <a:rPr lang="en-US" altLang="zh-CN" dirty="0" err="1"/>
              <a:t>bes</a:t>
            </a:r>
            <a:r>
              <a:rPr lang="zh-CN" altLang="en-US" dirty="0"/>
              <a:t>或者主</a:t>
            </a:r>
            <a:r>
              <a:rPr lang="en-US" altLang="zh-CN" dirty="0"/>
              <a:t>feed</a:t>
            </a:r>
            <a:r>
              <a:rPr lang="zh-CN" altLang="en-US" dirty="0"/>
              <a:t>获取连接</a:t>
            </a:r>
            <a:r>
              <a:rPr lang="en-US" altLang="zh-CN" dirty="0" err="1"/>
              <a:t>adplus</a:t>
            </a:r>
            <a:r>
              <a:rPr lang="zh-CN" altLang="en-US" dirty="0"/>
              <a:t>的</a:t>
            </a:r>
            <a:r>
              <a:rPr lang="en" altLang="zh-CN" dirty="0" err="1"/>
              <a:t>rpc</a:t>
            </a:r>
            <a:r>
              <a:rPr lang="en-US" altLang="zh-CN" dirty="0"/>
              <a:t>_channel</a:t>
            </a:r>
            <a:endParaRPr lang="en" altLang="zh-CN" dirty="0"/>
          </a:p>
          <a:p>
            <a:pPr lvl="1" indent="-342900">
              <a:buSzPct val="100000"/>
            </a:pPr>
            <a:r>
              <a:rPr lang="en" altLang="zh-CN" dirty="0" err="1"/>
              <a:t>prepare_request</a:t>
            </a:r>
            <a:endParaRPr lang="en-US" altLang="zh-CN" dirty="0"/>
          </a:p>
          <a:p>
            <a:pPr lvl="1" indent="-342900">
              <a:buSzPct val="100000"/>
            </a:pPr>
            <a:r>
              <a:rPr lang="en" altLang="zh-CN" dirty="0" err="1"/>
              <a:t>send_request</a:t>
            </a:r>
            <a:endParaRPr lang="en" altLang="zh-CN" dirty="0"/>
          </a:p>
          <a:p>
            <a:pPr marL="400050" lvl="1" indent="0">
              <a:buSzPct val="100000"/>
              <a:buNone/>
            </a:pPr>
            <a:endParaRPr lang="en-US" altLang="zh-CN" dirty="0"/>
          </a:p>
          <a:p>
            <a:pPr>
              <a:buSzPct val="100000"/>
            </a:pPr>
            <a:r>
              <a:rPr lang="en-US" altLang="zh-CN" dirty="0" err="1"/>
              <a:t>Do_process</a:t>
            </a:r>
            <a:r>
              <a:rPr lang="en-US" altLang="zh-CN" dirty="0"/>
              <a:t>()</a:t>
            </a:r>
            <a:r>
              <a:rPr kumimoji="1" lang="zh-CN" altLang="en-US" dirty="0"/>
              <a:t> 解析广告存入 </a:t>
            </a:r>
            <a:r>
              <a:rPr lang="en" altLang="zh-CN" dirty="0"/>
              <a:t>td-&gt;</a:t>
            </a:r>
            <a:r>
              <a:rPr lang="en" altLang="zh-CN" dirty="0" err="1"/>
              <a:t>adplus_advlist</a:t>
            </a:r>
            <a:r>
              <a:rPr lang="en" altLang="zh-CN" dirty="0"/>
              <a:t>[</a:t>
            </a:r>
            <a:r>
              <a:rPr lang="en" altLang="zh-CN" dirty="0" err="1"/>
              <a:t>response_idx</a:t>
            </a:r>
            <a:r>
              <a:rPr lang="en" altLang="zh-CN" dirty="0"/>
              <a:t>]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28330965"/>
      </p:ext>
    </p:extLst>
  </p:cSld>
  <p:clrMapOvr>
    <a:masterClrMapping/>
  </p:clrMapOvr>
  <p:transition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95A30-F0A8-D742-8A4B-263109151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广告投放系统架构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15AB08-A234-9345-8593-5A7BF62AA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19238"/>
            <a:ext cx="11358282" cy="4383290"/>
          </a:xfrm>
        </p:spPr>
        <p:txBody>
          <a:bodyPr/>
          <a:lstStyle/>
          <a:p>
            <a:pPr marL="0" indent="0">
              <a:buNone/>
            </a:pPr>
            <a:endParaRPr kumimoji="1" lang="en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9808A39-2FEA-134A-9BB1-5E4AD8B8AE56}"/>
              </a:ext>
            </a:extLst>
          </p:cNvPr>
          <p:cNvSpPr/>
          <p:nvPr/>
        </p:nvSpPr>
        <p:spPr bwMode="auto">
          <a:xfrm>
            <a:off x="7928615" y="5926669"/>
            <a:ext cx="1102671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16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besrtabs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A552CF3-2F7A-BB48-B70E-2C844BE3E3BC}"/>
              </a:ext>
            </a:extLst>
          </p:cNvPr>
          <p:cNvSpPr txBox="1"/>
          <p:nvPr/>
        </p:nvSpPr>
        <p:spPr>
          <a:xfrm>
            <a:off x="5536928" y="1221115"/>
            <a:ext cx="1335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流量侧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1EE4A50-465E-1447-B2DC-1B47CA48D8D8}"/>
              </a:ext>
            </a:extLst>
          </p:cNvPr>
          <p:cNvSpPr/>
          <p:nvPr/>
        </p:nvSpPr>
        <p:spPr bwMode="auto">
          <a:xfrm>
            <a:off x="4180193" y="1724346"/>
            <a:ext cx="785399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手百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D4379C7-60D1-074D-B575-29575D6D9A24}"/>
              </a:ext>
            </a:extLst>
          </p:cNvPr>
          <p:cNvSpPr/>
          <p:nvPr/>
        </p:nvSpPr>
        <p:spPr bwMode="auto">
          <a:xfrm>
            <a:off x="5194571" y="1717795"/>
            <a:ext cx="785399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B8E71EC-3E4E-D842-96FE-D9E3DB96EE43}"/>
              </a:ext>
            </a:extLst>
          </p:cNvPr>
          <p:cNvSpPr/>
          <p:nvPr/>
        </p:nvSpPr>
        <p:spPr bwMode="auto">
          <a:xfrm>
            <a:off x="6208949" y="1724346"/>
            <a:ext cx="785399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贴吧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EF1A3A0-84F9-574C-A22F-3EBFF34FAD23}"/>
              </a:ext>
            </a:extLst>
          </p:cNvPr>
          <p:cNvSpPr/>
          <p:nvPr/>
        </p:nvSpPr>
        <p:spPr bwMode="auto">
          <a:xfrm>
            <a:off x="7223328" y="1717794"/>
            <a:ext cx="785399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BES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F07E9D3-AD37-134D-96BC-E2917F5BD85E}"/>
              </a:ext>
            </a:extLst>
          </p:cNvPr>
          <p:cNvSpPr/>
          <p:nvPr/>
        </p:nvSpPr>
        <p:spPr bwMode="auto">
          <a:xfrm>
            <a:off x="3947886" y="1221114"/>
            <a:ext cx="4310743" cy="1090179"/>
          </a:xfrm>
          <a:prstGeom prst="rect">
            <a:avLst/>
          </a:prstGeom>
          <a:noFill/>
          <a:ln w="15875" cap="flat" cmpd="sng" algn="ctr">
            <a:solidFill>
              <a:srgbClr val="0070C0">
                <a:alpha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zh-CN" altLang="en-US" sz="1400" dirty="0" err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151A31A-F7FF-124B-8E77-CAA17835CB0C}"/>
              </a:ext>
            </a:extLst>
          </p:cNvPr>
          <p:cNvSpPr/>
          <p:nvPr/>
        </p:nvSpPr>
        <p:spPr bwMode="auto">
          <a:xfrm>
            <a:off x="2059988" y="2585823"/>
            <a:ext cx="968048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xexp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68060F7-F074-9F43-969D-29964D561D11}"/>
              </a:ext>
            </a:extLst>
          </p:cNvPr>
          <p:cNvSpPr/>
          <p:nvPr/>
        </p:nvSpPr>
        <p:spPr bwMode="auto">
          <a:xfrm>
            <a:off x="5619233" y="2585823"/>
            <a:ext cx="968048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AFD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05900C5-65DF-BA4E-BF22-DFA1FC75244E}"/>
              </a:ext>
            </a:extLst>
          </p:cNvPr>
          <p:cNvSpPr/>
          <p:nvPr/>
        </p:nvSpPr>
        <p:spPr bwMode="auto">
          <a:xfrm>
            <a:off x="9094118" y="2585823"/>
            <a:ext cx="1107734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render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DD0AC93-FD33-B149-AA42-EF640E61B40A}"/>
              </a:ext>
            </a:extLst>
          </p:cNvPr>
          <p:cNvSpPr/>
          <p:nvPr/>
        </p:nvSpPr>
        <p:spPr bwMode="auto">
          <a:xfrm>
            <a:off x="5619233" y="3404055"/>
            <a:ext cx="968048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fmp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C93B538-B9ED-6D4B-8B75-9CEFE87F351D}"/>
              </a:ext>
            </a:extLst>
          </p:cNvPr>
          <p:cNvSpPr/>
          <p:nvPr/>
        </p:nvSpPr>
        <p:spPr bwMode="auto">
          <a:xfrm>
            <a:off x="5436608" y="4203084"/>
            <a:ext cx="1333299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Feedas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F45FC0C-0271-AF4F-B80F-5ED39643234A}"/>
              </a:ext>
            </a:extLst>
          </p:cNvPr>
          <p:cNvSpPr/>
          <p:nvPr/>
        </p:nvSpPr>
        <p:spPr bwMode="auto">
          <a:xfrm>
            <a:off x="5301062" y="5002113"/>
            <a:ext cx="1604390" cy="465929"/>
          </a:xfrm>
          <a:prstGeom prst="rect">
            <a:avLst/>
          </a:prstGeom>
          <a:solidFill>
            <a:srgbClr val="FF0000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Feedproxy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E45C73B-A683-BC4C-BEE7-7EFF6BAD6891}"/>
              </a:ext>
            </a:extLst>
          </p:cNvPr>
          <p:cNvSpPr/>
          <p:nvPr/>
        </p:nvSpPr>
        <p:spPr bwMode="auto">
          <a:xfrm>
            <a:off x="9625093" y="3262942"/>
            <a:ext cx="968048" cy="465929"/>
          </a:xfrm>
          <a:prstGeom prst="rect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观星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63CEEF3-E63C-A84F-AEEC-6B1C9C5F4419}"/>
              </a:ext>
            </a:extLst>
          </p:cNvPr>
          <p:cNvSpPr/>
          <p:nvPr/>
        </p:nvSpPr>
        <p:spPr bwMode="auto">
          <a:xfrm>
            <a:off x="9625093" y="3819374"/>
            <a:ext cx="968048" cy="465929"/>
          </a:xfrm>
          <a:prstGeom prst="rect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金门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40C1BF0-69DC-8F4B-A69F-16BE8D373072}"/>
              </a:ext>
            </a:extLst>
          </p:cNvPr>
          <p:cNvSpPr/>
          <p:nvPr/>
        </p:nvSpPr>
        <p:spPr bwMode="auto">
          <a:xfrm>
            <a:off x="9625093" y="4375806"/>
            <a:ext cx="1293582" cy="465929"/>
          </a:xfrm>
          <a:prstGeom prst="rect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Adrest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B75E537-144E-BF43-BE08-B5E6C0D2024B}"/>
              </a:ext>
            </a:extLst>
          </p:cNvPr>
          <p:cNvSpPr/>
          <p:nvPr/>
        </p:nvSpPr>
        <p:spPr bwMode="auto">
          <a:xfrm>
            <a:off x="619754" y="3348818"/>
            <a:ext cx="1706400" cy="465929"/>
          </a:xfrm>
          <a:prstGeom prst="rect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Uas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B682718-6706-7A49-AD29-1F04BAB24A87}"/>
              </a:ext>
            </a:extLst>
          </p:cNvPr>
          <p:cNvSpPr/>
          <p:nvPr/>
        </p:nvSpPr>
        <p:spPr bwMode="auto">
          <a:xfrm>
            <a:off x="621499" y="3964367"/>
            <a:ext cx="1704655" cy="465929"/>
          </a:xfrm>
          <a:prstGeom prst="rect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UserCenter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74DBFF1-AC02-F142-9AF1-296ACB69F58D}"/>
              </a:ext>
            </a:extLst>
          </p:cNvPr>
          <p:cNvSpPr/>
          <p:nvPr/>
        </p:nvSpPr>
        <p:spPr bwMode="auto">
          <a:xfrm>
            <a:off x="619754" y="4579916"/>
            <a:ext cx="1706400" cy="465929"/>
          </a:xfrm>
          <a:prstGeom prst="rect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Upin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54A397F-5AB9-AC46-95BE-C8E928CE5266}"/>
              </a:ext>
            </a:extLst>
          </p:cNvPr>
          <p:cNvSpPr/>
          <p:nvPr/>
        </p:nvSpPr>
        <p:spPr bwMode="auto">
          <a:xfrm>
            <a:off x="619754" y="5811013"/>
            <a:ext cx="1706400" cy="465929"/>
          </a:xfrm>
          <a:prstGeom prst="rect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Ums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2B92F79-1435-364B-AA33-DAE948E6E3BD}"/>
              </a:ext>
            </a:extLst>
          </p:cNvPr>
          <p:cNvSpPr/>
          <p:nvPr/>
        </p:nvSpPr>
        <p:spPr bwMode="auto">
          <a:xfrm>
            <a:off x="619754" y="5195465"/>
            <a:ext cx="1706400" cy="465929"/>
          </a:xfrm>
          <a:prstGeom prst="rect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Kaiwu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A5856BA4-3446-194A-9DC6-91875CFB256E}"/>
              </a:ext>
            </a:extLst>
          </p:cNvPr>
          <p:cNvSpPr/>
          <p:nvPr/>
        </p:nvSpPr>
        <p:spPr bwMode="auto">
          <a:xfrm>
            <a:off x="5363048" y="5934066"/>
            <a:ext cx="968048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闪投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2629586-FA40-D24A-8DD2-F0AFC5ECB669}"/>
              </a:ext>
            </a:extLst>
          </p:cNvPr>
          <p:cNvSpPr/>
          <p:nvPr/>
        </p:nvSpPr>
        <p:spPr bwMode="auto">
          <a:xfrm>
            <a:off x="4150554" y="5934067"/>
            <a:ext cx="968048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besbs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B14F572-4EEB-7C4A-9B86-FA0E6958F2D0}"/>
              </a:ext>
            </a:extLst>
          </p:cNvPr>
          <p:cNvSpPr/>
          <p:nvPr/>
        </p:nvSpPr>
        <p:spPr bwMode="auto">
          <a:xfrm>
            <a:off x="498764" y="3222336"/>
            <a:ext cx="1946984" cy="3174451"/>
          </a:xfrm>
          <a:prstGeom prst="rect">
            <a:avLst/>
          </a:prstGeom>
          <a:noFill/>
          <a:ln w="15875" cap="flat" cmpd="sng" algn="ctr">
            <a:solidFill>
              <a:srgbClr val="0070C0">
                <a:alpha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zh-CN" altLang="en-US" sz="1400" dirty="0" err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AE080F3F-2B06-2141-96D2-456AA3E7C368}"/>
              </a:ext>
            </a:extLst>
          </p:cNvPr>
          <p:cNvSpPr/>
          <p:nvPr/>
        </p:nvSpPr>
        <p:spPr bwMode="auto">
          <a:xfrm>
            <a:off x="4015931" y="5830946"/>
            <a:ext cx="5088197" cy="698894"/>
          </a:xfrm>
          <a:prstGeom prst="rect">
            <a:avLst/>
          </a:prstGeom>
          <a:noFill/>
          <a:ln w="15875" cap="flat" cmpd="sng" algn="ctr">
            <a:solidFill>
              <a:srgbClr val="0070C0">
                <a:alpha val="5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zh-CN" altLang="en-US" sz="1400" dirty="0" err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E9576EF-4BC7-724B-A057-95CAF41C0235}"/>
              </a:ext>
            </a:extLst>
          </p:cNvPr>
          <p:cNvSpPr/>
          <p:nvPr/>
        </p:nvSpPr>
        <p:spPr bwMode="auto">
          <a:xfrm>
            <a:off x="9625093" y="4932239"/>
            <a:ext cx="2327391" cy="465929"/>
          </a:xfrm>
          <a:prstGeom prst="rect">
            <a:avLst/>
          </a:prstGeom>
          <a:solidFill>
            <a:srgbClr val="00B0F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StrategyPlugins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箭头连接符 3">
            <a:extLst>
              <a:ext uri="{FF2B5EF4-FFF2-40B4-BE49-F238E27FC236}">
                <a16:creationId xmlns:a16="http://schemas.microsoft.com/office/drawing/2014/main" id="{5902B931-026D-9243-91A3-E387365B10D3}"/>
              </a:ext>
            </a:extLst>
          </p:cNvPr>
          <p:cNvCxnSpPr>
            <a:stCxn id="11" idx="2"/>
            <a:endCxn id="13" idx="0"/>
          </p:cNvCxnSpPr>
          <p:nvPr/>
        </p:nvCxnSpPr>
        <p:spPr bwMode="auto">
          <a:xfrm flipH="1">
            <a:off x="6103257" y="2311293"/>
            <a:ext cx="1" cy="274530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32" name="直接箭头连接符 30">
            <a:extLst>
              <a:ext uri="{FF2B5EF4-FFF2-40B4-BE49-F238E27FC236}">
                <a16:creationId xmlns:a16="http://schemas.microsoft.com/office/drawing/2014/main" id="{2259523C-374F-0546-A859-7B7A2A11B6DC}"/>
              </a:ext>
            </a:extLst>
          </p:cNvPr>
          <p:cNvCxnSpPr>
            <a:stCxn id="13" idx="1"/>
            <a:endCxn id="12" idx="3"/>
          </p:cNvCxnSpPr>
          <p:nvPr/>
        </p:nvCxnSpPr>
        <p:spPr bwMode="auto">
          <a:xfrm flipH="1">
            <a:off x="3028036" y="2818788"/>
            <a:ext cx="2591197" cy="0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33" name="直接箭头连接符 33">
            <a:extLst>
              <a:ext uri="{FF2B5EF4-FFF2-40B4-BE49-F238E27FC236}">
                <a16:creationId xmlns:a16="http://schemas.microsoft.com/office/drawing/2014/main" id="{1F133364-299A-7845-AA58-5F543D2DE7D8}"/>
              </a:ext>
            </a:extLst>
          </p:cNvPr>
          <p:cNvCxnSpPr>
            <a:stCxn id="14" idx="1"/>
            <a:endCxn id="13" idx="3"/>
          </p:cNvCxnSpPr>
          <p:nvPr/>
        </p:nvCxnSpPr>
        <p:spPr bwMode="auto">
          <a:xfrm flipH="1">
            <a:off x="6587281" y="2818788"/>
            <a:ext cx="2506837" cy="0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34" name="直接箭头连接符 44">
            <a:extLst>
              <a:ext uri="{FF2B5EF4-FFF2-40B4-BE49-F238E27FC236}">
                <a16:creationId xmlns:a16="http://schemas.microsoft.com/office/drawing/2014/main" id="{B51D793B-9C40-ED44-B40F-77CB82858CB7}"/>
              </a:ext>
            </a:extLst>
          </p:cNvPr>
          <p:cNvCxnSpPr>
            <a:stCxn id="15" idx="0"/>
            <a:endCxn id="13" idx="2"/>
          </p:cNvCxnSpPr>
          <p:nvPr/>
        </p:nvCxnSpPr>
        <p:spPr bwMode="auto">
          <a:xfrm flipV="1">
            <a:off x="6103257" y="3051752"/>
            <a:ext cx="0" cy="352303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35" name="直接箭头连接符 47">
            <a:extLst>
              <a:ext uri="{FF2B5EF4-FFF2-40B4-BE49-F238E27FC236}">
                <a16:creationId xmlns:a16="http://schemas.microsoft.com/office/drawing/2014/main" id="{FD637346-E550-E54E-89E9-B16BCF3C30A2}"/>
              </a:ext>
            </a:extLst>
          </p:cNvPr>
          <p:cNvCxnSpPr>
            <a:stCxn id="16" idx="0"/>
            <a:endCxn id="15" idx="2"/>
          </p:cNvCxnSpPr>
          <p:nvPr/>
        </p:nvCxnSpPr>
        <p:spPr bwMode="auto">
          <a:xfrm flipH="1" flipV="1">
            <a:off x="6103257" y="3869984"/>
            <a:ext cx="1" cy="333100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36" name="直接箭头连接符 61">
            <a:extLst>
              <a:ext uri="{FF2B5EF4-FFF2-40B4-BE49-F238E27FC236}">
                <a16:creationId xmlns:a16="http://schemas.microsoft.com/office/drawing/2014/main" id="{29ECA2E9-2180-0D43-8DFF-82D2F722BABE}"/>
              </a:ext>
            </a:extLst>
          </p:cNvPr>
          <p:cNvCxnSpPr>
            <a:stCxn id="17" idx="0"/>
            <a:endCxn id="16" idx="2"/>
          </p:cNvCxnSpPr>
          <p:nvPr/>
        </p:nvCxnSpPr>
        <p:spPr bwMode="auto">
          <a:xfrm flipV="1">
            <a:off x="6103257" y="4669013"/>
            <a:ext cx="1" cy="333100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37" name="直接箭头连接符 62">
            <a:extLst>
              <a:ext uri="{FF2B5EF4-FFF2-40B4-BE49-F238E27FC236}">
                <a16:creationId xmlns:a16="http://schemas.microsoft.com/office/drawing/2014/main" id="{35E1EAF3-54B6-F549-BE7A-39AEE8750F48}"/>
              </a:ext>
            </a:extLst>
          </p:cNvPr>
          <p:cNvCxnSpPr>
            <a:stCxn id="17" idx="2"/>
          </p:cNvCxnSpPr>
          <p:nvPr/>
        </p:nvCxnSpPr>
        <p:spPr bwMode="auto">
          <a:xfrm flipH="1">
            <a:off x="6096000" y="5468042"/>
            <a:ext cx="7257" cy="362904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38" name="肘形连接符 37">
            <a:extLst>
              <a:ext uri="{FF2B5EF4-FFF2-40B4-BE49-F238E27FC236}">
                <a16:creationId xmlns:a16="http://schemas.microsoft.com/office/drawing/2014/main" id="{BFD009B1-A6CA-EC46-B65F-DC537E9CAF1B}"/>
              </a:ext>
            </a:extLst>
          </p:cNvPr>
          <p:cNvCxnSpPr>
            <a:stCxn id="16" idx="1"/>
            <a:endCxn id="21" idx="3"/>
          </p:cNvCxnSpPr>
          <p:nvPr/>
        </p:nvCxnSpPr>
        <p:spPr bwMode="auto">
          <a:xfrm rot="10800000">
            <a:off x="2326154" y="3581783"/>
            <a:ext cx="3110454" cy="854266"/>
          </a:xfrm>
          <a:prstGeom prst="bentConnector3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39" name="肘形连接符 38">
            <a:extLst>
              <a:ext uri="{FF2B5EF4-FFF2-40B4-BE49-F238E27FC236}">
                <a16:creationId xmlns:a16="http://schemas.microsoft.com/office/drawing/2014/main" id="{281464E2-F9D7-274D-B664-E042CC720DAB}"/>
              </a:ext>
            </a:extLst>
          </p:cNvPr>
          <p:cNvCxnSpPr>
            <a:stCxn id="16" idx="1"/>
            <a:endCxn id="22" idx="3"/>
          </p:cNvCxnSpPr>
          <p:nvPr/>
        </p:nvCxnSpPr>
        <p:spPr bwMode="auto">
          <a:xfrm rot="10800000">
            <a:off x="2326154" y="4197333"/>
            <a:ext cx="3110454" cy="238717"/>
          </a:xfrm>
          <a:prstGeom prst="bentConnector3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40" name="肘形连接符 39">
            <a:extLst>
              <a:ext uri="{FF2B5EF4-FFF2-40B4-BE49-F238E27FC236}">
                <a16:creationId xmlns:a16="http://schemas.microsoft.com/office/drawing/2014/main" id="{78F780F2-46BA-514F-86F1-2639CA2BDE10}"/>
              </a:ext>
            </a:extLst>
          </p:cNvPr>
          <p:cNvCxnSpPr>
            <a:stCxn id="16" idx="1"/>
            <a:endCxn id="23" idx="3"/>
          </p:cNvCxnSpPr>
          <p:nvPr/>
        </p:nvCxnSpPr>
        <p:spPr bwMode="auto">
          <a:xfrm rot="10800000" flipV="1">
            <a:off x="2326154" y="4436049"/>
            <a:ext cx="3110454" cy="376832"/>
          </a:xfrm>
          <a:prstGeom prst="bentConnector3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41" name="肘形连接符 40">
            <a:extLst>
              <a:ext uri="{FF2B5EF4-FFF2-40B4-BE49-F238E27FC236}">
                <a16:creationId xmlns:a16="http://schemas.microsoft.com/office/drawing/2014/main" id="{B1178772-5AA1-B547-8F77-6D834D7D7F68}"/>
              </a:ext>
            </a:extLst>
          </p:cNvPr>
          <p:cNvCxnSpPr>
            <a:stCxn id="16" idx="1"/>
            <a:endCxn id="25" idx="3"/>
          </p:cNvCxnSpPr>
          <p:nvPr/>
        </p:nvCxnSpPr>
        <p:spPr bwMode="auto">
          <a:xfrm rot="10800000" flipV="1">
            <a:off x="2326154" y="4436048"/>
            <a:ext cx="3110454" cy="992381"/>
          </a:xfrm>
          <a:prstGeom prst="bentConnector3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42" name="肘形连接符 41">
            <a:extLst>
              <a:ext uri="{FF2B5EF4-FFF2-40B4-BE49-F238E27FC236}">
                <a16:creationId xmlns:a16="http://schemas.microsoft.com/office/drawing/2014/main" id="{C5198EC7-51DD-4D4C-A975-A113AE871C67}"/>
              </a:ext>
            </a:extLst>
          </p:cNvPr>
          <p:cNvCxnSpPr>
            <a:stCxn id="16" idx="1"/>
            <a:endCxn id="24" idx="3"/>
          </p:cNvCxnSpPr>
          <p:nvPr/>
        </p:nvCxnSpPr>
        <p:spPr bwMode="auto">
          <a:xfrm rot="10800000" flipV="1">
            <a:off x="2326154" y="4436048"/>
            <a:ext cx="3110454" cy="1607929"/>
          </a:xfrm>
          <a:prstGeom prst="bentConnector3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43" name="肘形连接符 42">
            <a:extLst>
              <a:ext uri="{FF2B5EF4-FFF2-40B4-BE49-F238E27FC236}">
                <a16:creationId xmlns:a16="http://schemas.microsoft.com/office/drawing/2014/main" id="{D5C13D25-15B4-DA43-8C36-A61B6686078F}"/>
              </a:ext>
            </a:extLst>
          </p:cNvPr>
          <p:cNvCxnSpPr>
            <a:stCxn id="18" idx="1"/>
            <a:endCxn id="16" idx="3"/>
          </p:cNvCxnSpPr>
          <p:nvPr/>
        </p:nvCxnSpPr>
        <p:spPr bwMode="auto">
          <a:xfrm rot="10800000" flipV="1">
            <a:off x="6769907" y="3495907"/>
            <a:ext cx="2855186" cy="940142"/>
          </a:xfrm>
          <a:prstGeom prst="bentConnector3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44" name="肘形连接符 43">
            <a:extLst>
              <a:ext uri="{FF2B5EF4-FFF2-40B4-BE49-F238E27FC236}">
                <a16:creationId xmlns:a16="http://schemas.microsoft.com/office/drawing/2014/main" id="{7B942CF7-9F26-5B41-B2DF-7CBEDC5369C7}"/>
              </a:ext>
            </a:extLst>
          </p:cNvPr>
          <p:cNvCxnSpPr>
            <a:stCxn id="19" idx="1"/>
            <a:endCxn id="16" idx="3"/>
          </p:cNvCxnSpPr>
          <p:nvPr/>
        </p:nvCxnSpPr>
        <p:spPr bwMode="auto">
          <a:xfrm rot="10800000" flipV="1">
            <a:off x="6769907" y="4052339"/>
            <a:ext cx="2855186" cy="383710"/>
          </a:xfrm>
          <a:prstGeom prst="bentConnector3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45" name="肘形连接符 44">
            <a:extLst>
              <a:ext uri="{FF2B5EF4-FFF2-40B4-BE49-F238E27FC236}">
                <a16:creationId xmlns:a16="http://schemas.microsoft.com/office/drawing/2014/main" id="{E79ED9DA-3B21-1746-932E-1CDC3155EF92}"/>
              </a:ext>
            </a:extLst>
          </p:cNvPr>
          <p:cNvCxnSpPr>
            <a:stCxn id="20" idx="1"/>
            <a:endCxn id="16" idx="3"/>
          </p:cNvCxnSpPr>
          <p:nvPr/>
        </p:nvCxnSpPr>
        <p:spPr bwMode="auto">
          <a:xfrm rot="10800000">
            <a:off x="6769907" y="4436049"/>
            <a:ext cx="2855186" cy="172722"/>
          </a:xfrm>
          <a:prstGeom prst="bentConnector3">
            <a:avLst>
              <a:gd name="adj1" fmla="val 50000"/>
            </a:avLst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46" name="肘形连接符 45">
            <a:extLst>
              <a:ext uri="{FF2B5EF4-FFF2-40B4-BE49-F238E27FC236}">
                <a16:creationId xmlns:a16="http://schemas.microsoft.com/office/drawing/2014/main" id="{77578610-1DC0-9347-B991-C0AE1311776B}"/>
              </a:ext>
            </a:extLst>
          </p:cNvPr>
          <p:cNvCxnSpPr>
            <a:stCxn id="30" idx="1"/>
            <a:endCxn id="16" idx="3"/>
          </p:cNvCxnSpPr>
          <p:nvPr/>
        </p:nvCxnSpPr>
        <p:spPr bwMode="auto">
          <a:xfrm rot="10800000">
            <a:off x="6769907" y="4436050"/>
            <a:ext cx="2855186" cy="729155"/>
          </a:xfrm>
          <a:prstGeom prst="bentConnector3">
            <a:avLst>
              <a:gd name="adj1" fmla="val 50000"/>
            </a:avLst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925C7526-2600-D24E-B8F6-581EACF284E5}"/>
              </a:ext>
            </a:extLst>
          </p:cNvPr>
          <p:cNvSpPr/>
          <p:nvPr/>
        </p:nvSpPr>
        <p:spPr bwMode="auto">
          <a:xfrm>
            <a:off x="6575542" y="5934066"/>
            <a:ext cx="1102671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adplus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C6EEC78E-4C34-7646-B189-A0955441162F}"/>
              </a:ext>
            </a:extLst>
          </p:cNvPr>
          <p:cNvSpPr/>
          <p:nvPr/>
        </p:nvSpPr>
        <p:spPr bwMode="auto">
          <a:xfrm>
            <a:off x="7223328" y="5295145"/>
            <a:ext cx="1108627" cy="465929"/>
          </a:xfrm>
          <a:prstGeom prst="rect">
            <a:avLst/>
          </a:prstGeom>
          <a:solidFill>
            <a:srgbClr val="00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457200" indent="-457200" algn="ctr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2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rtabs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9" name="直接箭头连接符 151">
            <a:extLst>
              <a:ext uri="{FF2B5EF4-FFF2-40B4-BE49-F238E27FC236}">
                <a16:creationId xmlns:a16="http://schemas.microsoft.com/office/drawing/2014/main" id="{E189E8B7-8A5E-2948-AD39-A74B49098450}"/>
              </a:ext>
            </a:extLst>
          </p:cNvPr>
          <p:cNvCxnSpPr>
            <a:cxnSpLocks/>
            <a:stCxn id="48" idx="0"/>
            <a:endCxn id="16" idx="3"/>
          </p:cNvCxnSpPr>
          <p:nvPr/>
        </p:nvCxnSpPr>
        <p:spPr bwMode="auto">
          <a:xfrm flipH="1" flipV="1">
            <a:off x="6769907" y="4436049"/>
            <a:ext cx="1007735" cy="859096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140A9762-06C5-6D41-8716-A1E574124468}"/>
              </a:ext>
            </a:extLst>
          </p:cNvPr>
          <p:cNvSpPr/>
          <p:nvPr/>
        </p:nvSpPr>
        <p:spPr>
          <a:xfrm>
            <a:off x="498764" y="6521002"/>
            <a:ext cx="11048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Feedproxy</a:t>
            </a:r>
            <a:r>
              <a:rPr lang="en-US" altLang="zh-CN" dirty="0"/>
              <a:t> </a:t>
            </a:r>
            <a:r>
              <a:rPr lang="zh-CN" altLang="en-US" dirty="0"/>
              <a:t>业务介绍：http://wiki.baidu.com/pages/viewpage.action?pageId=717062793</a:t>
            </a:r>
          </a:p>
        </p:txBody>
      </p:sp>
    </p:spTree>
    <p:extLst>
      <p:ext uri="{BB962C8B-B14F-4D97-AF65-F5344CB8AC3E}">
        <p14:creationId xmlns:p14="http://schemas.microsoft.com/office/powerpoint/2010/main" val="308905754"/>
      </p:ext>
    </p:extLst>
  </p:cSld>
  <p:clrMapOvr>
    <a:masterClrMapping/>
  </p:clrMapOvr>
  <p:transition>
    <p:wipe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EB95BC-882B-C345-9AFB-5E230387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0" dirty="0" err="1"/>
              <a:t>PamixerModule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68FC0E-114B-4143-BD44-CDA00C226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00000"/>
            </a:pPr>
            <a:r>
              <a:rPr lang="en" altLang="zh-CN" dirty="0" err="1"/>
              <a:t>should_ignore</a:t>
            </a:r>
            <a:r>
              <a:rPr lang="en-US" altLang="zh-CN" dirty="0"/>
              <a:t>()</a:t>
            </a:r>
          </a:p>
          <a:p>
            <a:pPr marL="457200" lvl="1" indent="0">
              <a:buSzPct val="100000"/>
              <a:buNone/>
            </a:pPr>
            <a:r>
              <a:rPr kumimoji="1" lang="zh-CN" altLang="en-US" dirty="0"/>
              <a:t>在</a:t>
            </a:r>
            <a:r>
              <a:rPr kumimoji="1" lang="en-US" altLang="zh-CN" dirty="0" err="1"/>
              <a:t>global_parame.conf</a:t>
            </a:r>
            <a:r>
              <a:rPr kumimoji="1" lang="zh-CN" altLang="en-US" dirty="0"/>
              <a:t> </a:t>
            </a:r>
            <a:r>
              <a:rPr lang="en" altLang="zh-CN" dirty="0" err="1"/>
              <a:t>pamixer_module_work_src_list</a:t>
            </a:r>
            <a:r>
              <a:rPr lang="zh-CN" altLang="en-US" dirty="0"/>
              <a:t>配置过的</a:t>
            </a:r>
            <a:r>
              <a:rPr lang="en-US" altLang="zh-CN" dirty="0" err="1"/>
              <a:t>cmatch</a:t>
            </a:r>
            <a:r>
              <a:rPr lang="zh-CN" altLang="en-US" dirty="0"/>
              <a:t>会请求</a:t>
            </a:r>
            <a:r>
              <a:rPr lang="en-US" altLang="zh-CN" dirty="0" err="1"/>
              <a:t>pamixer</a:t>
            </a:r>
            <a:endParaRPr lang="en-US" altLang="zh-CN" dirty="0"/>
          </a:p>
          <a:p>
            <a:pPr marL="457200" lvl="1" indent="0">
              <a:buSzPct val="100000"/>
              <a:buNone/>
            </a:pPr>
            <a:endParaRPr kumimoji="1" lang="en-US" altLang="zh-CN" dirty="0"/>
          </a:p>
          <a:p>
            <a:pPr>
              <a:buSzPct val="100000"/>
            </a:pPr>
            <a:r>
              <a:rPr lang="en-US" altLang="zh-CN" dirty="0"/>
              <a:t>Preprocess()</a:t>
            </a:r>
          </a:p>
          <a:p>
            <a:pPr lvl="1" indent="-342900">
              <a:buSzPct val="100000"/>
            </a:pPr>
            <a:r>
              <a:rPr lang="en" altLang="zh-CN" dirty="0" err="1"/>
              <a:t>create_rpc_channel</a:t>
            </a:r>
            <a:r>
              <a:rPr lang="zh-CN" altLang="en-US" dirty="0"/>
              <a:t>：不区分</a:t>
            </a:r>
            <a:r>
              <a:rPr lang="en-US" altLang="zh-CN" dirty="0" err="1"/>
              <a:t>bes</a:t>
            </a:r>
            <a:r>
              <a:rPr lang="zh-CN" altLang="en-US" dirty="0"/>
              <a:t>或者主</a:t>
            </a:r>
            <a:r>
              <a:rPr lang="en-US" altLang="zh-CN" dirty="0"/>
              <a:t>feed</a:t>
            </a:r>
            <a:r>
              <a:rPr lang="zh-CN" altLang="en-US" dirty="0"/>
              <a:t>获取连接</a:t>
            </a:r>
            <a:r>
              <a:rPr lang="en-US" altLang="zh-CN" dirty="0" err="1"/>
              <a:t>pamixer</a:t>
            </a:r>
            <a:r>
              <a:rPr lang="zh-CN" altLang="en-US" dirty="0"/>
              <a:t>的</a:t>
            </a:r>
            <a:r>
              <a:rPr lang="en" altLang="zh-CN" dirty="0" err="1"/>
              <a:t>rpc</a:t>
            </a:r>
            <a:r>
              <a:rPr lang="en-US" altLang="zh-CN" dirty="0"/>
              <a:t>_channel</a:t>
            </a:r>
            <a:endParaRPr lang="en" altLang="zh-CN" dirty="0"/>
          </a:p>
          <a:p>
            <a:pPr lvl="1" indent="-342900">
              <a:buSzPct val="100000"/>
            </a:pPr>
            <a:r>
              <a:rPr lang="en" altLang="zh-CN" dirty="0" err="1"/>
              <a:t>prepare_request</a:t>
            </a:r>
            <a:endParaRPr lang="en-US" altLang="zh-CN" dirty="0"/>
          </a:p>
          <a:p>
            <a:pPr lvl="1" indent="-342900">
              <a:buSzPct val="100000"/>
            </a:pPr>
            <a:r>
              <a:rPr lang="en" altLang="zh-CN" dirty="0" err="1"/>
              <a:t>send_request</a:t>
            </a:r>
            <a:r>
              <a:rPr lang="zh-CN" altLang="en-US" dirty="0"/>
              <a:t> </a:t>
            </a:r>
            <a:r>
              <a:rPr lang="en-US" altLang="zh-CN" dirty="0"/>
              <a:t>:</a:t>
            </a:r>
            <a:r>
              <a:rPr lang="zh-CN" altLang="en-US" dirty="0"/>
              <a:t> 不进行分库请求</a:t>
            </a:r>
            <a:endParaRPr lang="en" altLang="zh-CN" dirty="0"/>
          </a:p>
          <a:p>
            <a:pPr marL="400050" lvl="1" indent="0">
              <a:buSzPct val="100000"/>
              <a:buNone/>
            </a:pPr>
            <a:endParaRPr lang="en-US" altLang="zh-CN" dirty="0"/>
          </a:p>
          <a:p>
            <a:pPr>
              <a:buSzPct val="100000"/>
            </a:pPr>
            <a:r>
              <a:rPr lang="en-US" altLang="zh-CN" dirty="0" err="1"/>
              <a:t>Do_process</a:t>
            </a:r>
            <a:r>
              <a:rPr lang="en-US" altLang="zh-CN" dirty="0"/>
              <a:t>()</a:t>
            </a:r>
            <a:r>
              <a:rPr kumimoji="1" lang="zh-CN" altLang="en-US" dirty="0"/>
              <a:t> 解析广告存入 </a:t>
            </a:r>
            <a:r>
              <a:rPr lang="en" altLang="zh-CN" dirty="0"/>
              <a:t>td-&gt; </a:t>
            </a:r>
            <a:r>
              <a:rPr lang="en" altLang="zh-CN" dirty="0" err="1"/>
              <a:t>pamixer_advlist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6247748"/>
      </p:ext>
    </p:extLst>
  </p:cSld>
  <p:clrMapOvr>
    <a:masterClrMapping/>
  </p:clrMapOvr>
  <p:transition>
    <p:wipe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06FAD4-2D69-6C46-827B-257001DFD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A68BF9-926C-EC43-A323-25D971738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buSzPct val="100000"/>
              <a:buFont typeface="Wingdings" pitchFamily="2" charset="2"/>
              <a:buChar char="l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feedproxy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整体代码梳理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SzPct val="100000"/>
              <a:buFont typeface="Wingdings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与下游交互</a:t>
            </a:r>
            <a:endParaRPr lang="zh-CN" altLang="en-US" dirty="0"/>
          </a:p>
          <a:p>
            <a:pPr>
              <a:lnSpc>
                <a:spcPct val="200000"/>
              </a:lnSpc>
              <a:buSzPct val="100000"/>
              <a:buFont typeface="Wingdings" pitchFamily="2" charset="2"/>
              <a:buChar char="l"/>
            </a:pP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策略执行整体梳理</a:t>
            </a:r>
            <a:endParaRPr lang="zh-CN" altLang="en-US" dirty="0">
              <a:solidFill>
                <a:srgbClr val="FF0000"/>
              </a:solidFill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7444446"/>
      </p:ext>
    </p:extLst>
  </p:cSld>
  <p:clrMapOvr>
    <a:masterClrMapping/>
  </p:clrMapOvr>
  <p:transition>
    <p:wipe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EE9654-2D82-6F4F-A774-0FDCFEE6D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0902A18-F440-6D4A-9D98-A5F4C1161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8806"/>
            <a:ext cx="12192000" cy="426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802627"/>
      </p:ext>
    </p:extLst>
  </p:cSld>
  <p:clrMapOvr>
    <a:masterClrMapping/>
  </p:clrMapOvr>
  <p:transition>
    <p:wipe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EE9654-2D82-6F4F-A774-0FDCFEE6D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src_id</a:t>
            </a:r>
            <a:r>
              <a:rPr kumimoji="1" lang="zh-CN" altLang="en-US" dirty="0"/>
              <a:t> 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2AECC4-6D64-8147-A057-610334AB9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00000"/>
            </a:pPr>
            <a:r>
              <a:rPr lang="en" altLang="zh-CN" dirty="0" err="1"/>
              <a:t>interact_with_bcsvr_send_async</a:t>
            </a:r>
            <a:r>
              <a:rPr lang="en-US" altLang="zh-CN" dirty="0"/>
              <a:t>()</a:t>
            </a:r>
          </a:p>
          <a:p>
            <a:pPr marL="457200" lvl="1" indent="0">
              <a:buSzPct val="100000"/>
              <a:buNone/>
            </a:pPr>
            <a:r>
              <a:rPr kumimoji="1" lang="zh-CN" altLang="en-US" dirty="0">
                <a:solidFill>
                  <a:srgbClr val="0070C0"/>
                </a:solidFill>
              </a:rPr>
              <a:t>请求预算控制中心，获取每个</a:t>
            </a:r>
            <a:r>
              <a:rPr kumimoji="1" lang="en-US" altLang="zh-CN" dirty="0">
                <a:solidFill>
                  <a:srgbClr val="0070C0"/>
                </a:solidFill>
              </a:rPr>
              <a:t>adv</a:t>
            </a:r>
            <a:r>
              <a:rPr kumimoji="1" lang="zh-CN" altLang="en-US" dirty="0">
                <a:solidFill>
                  <a:srgbClr val="0070C0"/>
                </a:solidFill>
              </a:rPr>
              <a:t>的 </a:t>
            </a:r>
            <a:r>
              <a:rPr kumimoji="1" lang="en-US" altLang="zh-CN" dirty="0" err="1">
                <a:solidFill>
                  <a:srgbClr val="0070C0"/>
                </a:solidFill>
              </a:rPr>
              <a:t>plan_id</a:t>
            </a:r>
            <a:r>
              <a:rPr kumimoji="1" lang="zh-CN" altLang="en-US" dirty="0">
                <a:solidFill>
                  <a:srgbClr val="0070C0"/>
                </a:solidFill>
              </a:rPr>
              <a:t>和 </a:t>
            </a:r>
            <a:r>
              <a:rPr kumimoji="1" lang="en-US" altLang="zh-CN" dirty="0" err="1">
                <a:solidFill>
                  <a:srgbClr val="0070C0"/>
                </a:solidFill>
              </a:rPr>
              <a:t>user_id</a:t>
            </a:r>
            <a:r>
              <a:rPr kumimoji="1" lang="zh-CN" altLang="en-US" dirty="0">
                <a:solidFill>
                  <a:srgbClr val="0070C0"/>
                </a:solidFill>
              </a:rPr>
              <a:t>的预算信息</a:t>
            </a:r>
            <a:endParaRPr kumimoji="1" lang="en-US" altLang="zh-CN" dirty="0">
              <a:solidFill>
                <a:srgbClr val="0070C0"/>
              </a:solidFill>
            </a:endParaRPr>
          </a:p>
          <a:p>
            <a:pPr marL="457200" lvl="1" indent="0">
              <a:buSzPct val="100000"/>
              <a:buNone/>
            </a:pPr>
            <a:r>
              <a:rPr kumimoji="1" lang="zh-CN" altLang="en-US" dirty="0"/>
              <a:t>存在</a:t>
            </a:r>
            <a:r>
              <a:rPr lang="en" altLang="zh-CN" dirty="0"/>
              <a:t>context-&gt;</a:t>
            </a:r>
            <a:r>
              <a:rPr lang="en" altLang="zh-CN" dirty="0" err="1"/>
              <a:t>budget_response</a:t>
            </a:r>
            <a:r>
              <a:rPr lang="zh-CN" altLang="en" dirty="0"/>
              <a:t>中</a:t>
            </a:r>
            <a:r>
              <a:rPr lang="zh-CN" altLang="en-US" dirty="0"/>
              <a:t>，</a:t>
            </a:r>
            <a:endParaRPr lang="en-US" altLang="zh-CN" dirty="0"/>
          </a:p>
          <a:p>
            <a:pPr marL="457200" lvl="1" indent="0">
              <a:buSzPct val="100000"/>
              <a:buNone/>
            </a:pPr>
            <a:r>
              <a:rPr lang="zh-CN" altLang="en-US" dirty="0"/>
              <a:t>置标志位</a:t>
            </a:r>
            <a:r>
              <a:rPr lang="en" altLang="zh-CN" dirty="0"/>
              <a:t>td-&gt;_</a:t>
            </a:r>
            <a:r>
              <a:rPr lang="en" altLang="zh-CN" dirty="0" err="1"/>
              <a:t>is_budget_request_send</a:t>
            </a:r>
            <a:r>
              <a:rPr lang="en" altLang="zh-CN" dirty="0"/>
              <a:t> = true;</a:t>
            </a:r>
          </a:p>
          <a:p>
            <a:pPr marL="457200" lvl="1" indent="0">
              <a:buSzPct val="100000"/>
              <a:buNone/>
            </a:pPr>
            <a:endParaRPr lang="en-US" altLang="zh-CN" dirty="0"/>
          </a:p>
          <a:p>
            <a:pPr>
              <a:buSzPct val="100000"/>
            </a:pPr>
            <a:r>
              <a:rPr lang="en" altLang="zh-CN" dirty="0" err="1"/>
              <a:t>set_global_params</a:t>
            </a:r>
            <a:endParaRPr lang="en" altLang="zh-CN" dirty="0"/>
          </a:p>
          <a:p>
            <a:pPr marL="457200" lvl="1" indent="0">
              <a:buSzPct val="100000"/>
              <a:buNone/>
            </a:pPr>
            <a:r>
              <a:rPr lang="zh-CN" altLang="en" dirty="0">
                <a:solidFill>
                  <a:srgbClr val="0070C0"/>
                </a:solidFill>
              </a:rPr>
              <a:t>设置</a:t>
            </a:r>
            <a:r>
              <a:rPr lang="zh-CN" altLang="en-US" dirty="0">
                <a:solidFill>
                  <a:srgbClr val="0070C0"/>
                </a:solidFill>
              </a:rPr>
              <a:t>消费控制跳过的</a:t>
            </a:r>
            <a:r>
              <a:rPr lang="en-US" altLang="zh-CN" dirty="0" err="1">
                <a:solidFill>
                  <a:srgbClr val="0070C0"/>
                </a:solidFill>
              </a:rPr>
              <a:t>ftype</a:t>
            </a:r>
            <a:r>
              <a:rPr lang="zh-CN" altLang="en-US" dirty="0">
                <a:solidFill>
                  <a:srgbClr val="0070C0"/>
                </a:solidFill>
              </a:rPr>
              <a:t>，先存到</a:t>
            </a:r>
            <a:r>
              <a:rPr lang="en" altLang="zh-CN" dirty="0">
                <a:solidFill>
                  <a:srgbClr val="0070C0"/>
                </a:solidFill>
              </a:rPr>
              <a:t>td-&gt;_</a:t>
            </a:r>
            <a:r>
              <a:rPr lang="en" altLang="zh-CN" dirty="0" err="1">
                <a:solidFill>
                  <a:srgbClr val="0070C0"/>
                </a:solidFill>
              </a:rPr>
              <a:t>strategy_ignore_ftype_set</a:t>
            </a:r>
            <a:endParaRPr lang="en" altLang="zh-CN" dirty="0">
              <a:solidFill>
                <a:srgbClr val="0070C0"/>
              </a:solidFill>
            </a:endParaRPr>
          </a:p>
          <a:p>
            <a:pPr marL="457200" lvl="1" indent="0">
              <a:buSzPct val="100000"/>
              <a:buNone/>
            </a:pPr>
            <a:endParaRPr lang="en" altLang="zh-CN" dirty="0"/>
          </a:p>
          <a:p>
            <a:pPr>
              <a:buSzPct val="100000"/>
            </a:pPr>
            <a:r>
              <a:rPr lang="en" altLang="zh-CN" dirty="0" err="1"/>
              <a:t>set_ocpc_plus_flag_tag</a:t>
            </a:r>
            <a:r>
              <a:rPr lang="en-US" altLang="zh-CN" dirty="0"/>
              <a:t>()</a:t>
            </a:r>
          </a:p>
          <a:p>
            <a:pPr marL="45720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查询字典，获取是否为</a:t>
            </a:r>
            <a:r>
              <a:rPr lang="en-US" altLang="zh-CN" dirty="0" err="1">
                <a:solidFill>
                  <a:srgbClr val="0070C0"/>
                </a:solidFill>
              </a:rPr>
              <a:t>ocpc_plus</a:t>
            </a:r>
            <a:r>
              <a:rPr lang="zh-CN" altLang="en-US" dirty="0">
                <a:solidFill>
                  <a:srgbClr val="0070C0"/>
                </a:solidFill>
              </a:rPr>
              <a:t>，存入</a:t>
            </a:r>
            <a:r>
              <a:rPr lang="en-US" altLang="zh-CN" dirty="0">
                <a:solidFill>
                  <a:srgbClr val="0070C0"/>
                </a:solidFill>
              </a:rPr>
              <a:t>adv-&gt;</a:t>
            </a:r>
            <a:r>
              <a:rPr lang="en" altLang="zh-CN" dirty="0" err="1">
                <a:solidFill>
                  <a:srgbClr val="0070C0"/>
                </a:solidFill>
              </a:rPr>
              <a:t>is_ocpc_plus</a:t>
            </a:r>
            <a:endParaRPr lang="en-US" altLang="zh-CN" dirty="0">
              <a:solidFill>
                <a:srgbClr val="0070C0"/>
              </a:solidFill>
            </a:endParaRPr>
          </a:p>
          <a:p>
            <a:pPr marL="457200" lvl="1" indent="0">
              <a:buSzPct val="100000"/>
              <a:buNone/>
            </a:pPr>
            <a:r>
              <a:rPr lang="en-US" altLang="zh-CN" dirty="0"/>
              <a:t>key(</a:t>
            </a:r>
            <a:r>
              <a:rPr lang="en-US" altLang="zh-CN" dirty="0" err="1"/>
              <a:t>unit_id</a:t>
            </a:r>
            <a:r>
              <a:rPr lang="zh-CN" altLang="en-US" dirty="0"/>
              <a:t> </a:t>
            </a:r>
            <a:r>
              <a:rPr lang="en-US" altLang="zh-CN" dirty="0" err="1"/>
              <a:t>plan_id</a:t>
            </a:r>
            <a:r>
              <a:rPr lang="zh-CN" altLang="en-US" dirty="0"/>
              <a:t> </a:t>
            </a:r>
            <a:r>
              <a:rPr lang="en-US" altLang="zh-CN" dirty="0" err="1"/>
              <a:t>user_id</a:t>
            </a:r>
            <a:r>
              <a:rPr lang="en-US" altLang="zh-CN" dirty="0"/>
              <a:t>)</a:t>
            </a:r>
            <a:r>
              <a:rPr lang="zh-CN" altLang="en-US" dirty="0"/>
              <a:t> 词典</a:t>
            </a:r>
            <a:r>
              <a:rPr lang="en-US" altLang="zh-CN" dirty="0"/>
              <a:t>(</a:t>
            </a:r>
            <a:r>
              <a:rPr lang="en" altLang="zh-CN" dirty="0"/>
              <a:t>FEED_OCPC_PLUS_WHITE_LIST_DICT</a:t>
            </a:r>
            <a:r>
              <a:rPr lang="en-US" altLang="zh-CN" dirty="0"/>
              <a:t>)</a:t>
            </a:r>
            <a:endParaRPr lang="en" altLang="zh-CN" dirty="0"/>
          </a:p>
          <a:p>
            <a:pPr marL="457200" lvl="1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8687301"/>
      </p:ext>
    </p:extLst>
  </p:cSld>
  <p:clrMapOvr>
    <a:masterClrMapping/>
  </p:clrMapOvr>
  <p:transition>
    <p:wipe dir="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EE9654-2D82-6F4F-A774-0FDCFEE6D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src_id</a:t>
            </a:r>
            <a:r>
              <a:rPr kumimoji="1" lang="zh-CN" altLang="en-US" dirty="0"/>
              <a:t> 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2AECC4-6D64-8147-A057-610334AB9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377" y="1278646"/>
            <a:ext cx="10896000" cy="5131012"/>
          </a:xfrm>
        </p:spPr>
        <p:txBody>
          <a:bodyPr/>
          <a:lstStyle/>
          <a:p>
            <a:pPr marL="400050">
              <a:lnSpc>
                <a:spcPct val="150000"/>
              </a:lnSpc>
              <a:buSzPct val="100000"/>
            </a:pPr>
            <a:r>
              <a:rPr lang="en" altLang="zh-CN" sz="2800" dirty="0" err="1"/>
              <a:t>ssp_setting_filter</a:t>
            </a:r>
            <a:r>
              <a:rPr lang="en-US" altLang="zh-CN" sz="2800" dirty="0"/>
              <a:t>()</a:t>
            </a:r>
          </a:p>
          <a:p>
            <a:pPr marL="514350" lvl="1" indent="0">
              <a:lnSpc>
                <a:spcPct val="150000"/>
              </a:lnSpc>
              <a:buSzPct val="100000"/>
              <a:buNone/>
            </a:pPr>
            <a:r>
              <a:rPr lang="en-US" altLang="zh-CN" sz="1600" dirty="0" err="1">
                <a:solidFill>
                  <a:srgbClr val="0070C0"/>
                </a:solidFill>
              </a:rPr>
              <a:t>ssp</a:t>
            </a:r>
            <a:r>
              <a:rPr lang="zh-CN" altLang="en-US" sz="1600" dirty="0">
                <a:solidFill>
                  <a:srgbClr val="0070C0"/>
                </a:solidFill>
              </a:rPr>
              <a:t>过滤，过滤方式有标题关键词、行业、</a:t>
            </a:r>
            <a:r>
              <a:rPr lang="en-US" altLang="zh-CN" sz="1600" dirty="0" err="1">
                <a:solidFill>
                  <a:srgbClr val="0070C0"/>
                </a:solidFill>
              </a:rPr>
              <a:t>target_url</a:t>
            </a:r>
            <a:r>
              <a:rPr lang="zh-CN" altLang="en-US" sz="1600" dirty="0">
                <a:solidFill>
                  <a:srgbClr val="0070C0"/>
                </a:solidFill>
              </a:rPr>
              <a:t>、</a:t>
            </a:r>
            <a:r>
              <a:rPr lang="en-US" altLang="zh-CN" sz="1600" dirty="0" err="1">
                <a:solidFill>
                  <a:srgbClr val="0070C0"/>
                </a:solidFill>
              </a:rPr>
              <a:t>user_id</a:t>
            </a:r>
            <a:r>
              <a:rPr lang="zh-CN" altLang="en-US" sz="1600" dirty="0">
                <a:solidFill>
                  <a:srgbClr val="0070C0"/>
                </a:solidFill>
              </a:rPr>
              <a:t>、是否下载类</a:t>
            </a:r>
            <a:r>
              <a:rPr lang="en" altLang="zh-CN" sz="1600" dirty="0">
                <a:solidFill>
                  <a:srgbClr val="0070C0"/>
                </a:solidFill>
              </a:rPr>
              <a:t>adv</a:t>
            </a:r>
            <a:endParaRPr lang="en-US" altLang="zh-CN" sz="1600" dirty="0">
              <a:solidFill>
                <a:srgbClr val="0070C0"/>
              </a:solidFill>
            </a:endParaRPr>
          </a:p>
          <a:p>
            <a:pPr marL="857250" lvl="1" indent="-342900">
              <a:lnSpc>
                <a:spcPct val="150000"/>
              </a:lnSpc>
              <a:buSzPct val="100000"/>
            </a:pPr>
            <a:r>
              <a:rPr lang="zh-CN" altLang="en-US" sz="1600" dirty="0"/>
              <a:t>根据下发的</a:t>
            </a:r>
            <a:r>
              <a:rPr lang="en-US" altLang="zh-CN" sz="1600" dirty="0" err="1"/>
              <a:t>setting_id</a:t>
            </a:r>
            <a:r>
              <a:rPr lang="zh-CN" altLang="en-US" sz="1600" dirty="0"/>
              <a:t>从</a:t>
            </a:r>
            <a:r>
              <a:rPr lang="en-US" altLang="zh-CN" sz="1600" dirty="0" err="1"/>
              <a:t>setting.txt</a:t>
            </a:r>
            <a:r>
              <a:rPr lang="zh-CN" altLang="en-US" sz="1600" dirty="0"/>
              <a:t>词典中查得</a:t>
            </a:r>
            <a:r>
              <a:rPr lang="en-US" altLang="zh-CN" sz="1600" dirty="0" err="1"/>
              <a:t>json</a:t>
            </a:r>
            <a:r>
              <a:rPr lang="en-US" altLang="zh-CN" sz="1600" dirty="0"/>
              <a:t>,</a:t>
            </a:r>
            <a:r>
              <a:rPr lang="zh-CN" altLang="en-US" sz="1600" dirty="0"/>
              <a:t> </a:t>
            </a:r>
            <a:r>
              <a:rPr lang="en-US" altLang="zh-CN" sz="1600" dirty="0" err="1"/>
              <a:t>setting_id</a:t>
            </a:r>
            <a:r>
              <a:rPr lang="zh-CN" altLang="en-US" sz="1600" dirty="0"/>
              <a:t>是</a:t>
            </a:r>
            <a:r>
              <a:rPr lang="en-US" altLang="zh-CN" sz="1600" dirty="0" err="1"/>
              <a:t>app_sid</a:t>
            </a:r>
            <a:r>
              <a:rPr lang="zh-CN" altLang="en-US" sz="1600" dirty="0"/>
              <a:t>粒度</a:t>
            </a:r>
            <a:endParaRPr lang="en-US" altLang="zh-CN" sz="1600" dirty="0"/>
          </a:p>
          <a:p>
            <a:pPr marL="914400" lvl="2" indent="0">
              <a:lnSpc>
                <a:spcPct val="150000"/>
              </a:lnSpc>
              <a:buSzPct val="100000"/>
              <a:buNone/>
            </a:pPr>
            <a:r>
              <a:rPr lang="en-US" altLang="zh-CN" dirty="0" err="1"/>
              <a:t>Json</a:t>
            </a:r>
            <a:r>
              <a:rPr lang="zh-CN" altLang="en-US" dirty="0"/>
              <a:t>的内容是 标题关键词屏蔽、行业屏蔽等信息</a:t>
            </a:r>
            <a:endParaRPr lang="en-US" altLang="zh-CN" dirty="0"/>
          </a:p>
          <a:p>
            <a:pPr lvl="1">
              <a:lnSpc>
                <a:spcPct val="150000"/>
              </a:lnSpc>
              <a:buSzPct val="100000"/>
            </a:pPr>
            <a:r>
              <a:rPr lang="zh-CN" altLang="en-US" sz="1600" dirty="0"/>
              <a:t> </a:t>
            </a:r>
            <a:r>
              <a:rPr lang="en" altLang="zh-CN" sz="1600" dirty="0" err="1"/>
              <a:t>set_ssp_protection_blacklist_status</a:t>
            </a:r>
            <a:r>
              <a:rPr lang="zh-CN" altLang="en-US" sz="1600" dirty="0"/>
              <a:t>：</a:t>
            </a:r>
            <a:endParaRPr lang="en-US" altLang="zh-CN" sz="1600" dirty="0"/>
          </a:p>
          <a:p>
            <a:pPr lvl="2">
              <a:lnSpc>
                <a:spcPct val="150000"/>
              </a:lnSpc>
              <a:buSzPct val="100000"/>
            </a:pPr>
            <a:r>
              <a:rPr lang="zh-CN" altLang="en-US" dirty="0"/>
              <a:t>通过</a:t>
            </a:r>
            <a:r>
              <a:rPr lang="en" altLang="zh-CN" dirty="0"/>
              <a:t>USER_TRADE_FOR_SSP</a:t>
            </a:r>
            <a:r>
              <a:rPr lang="zh-CN" altLang="en" dirty="0"/>
              <a:t>词典</a:t>
            </a:r>
            <a:r>
              <a:rPr lang="zh-CN" altLang="en-US" dirty="0"/>
              <a:t>获取广告的行业</a:t>
            </a:r>
            <a:endParaRPr lang="en-US" altLang="zh-CN" dirty="0"/>
          </a:p>
          <a:p>
            <a:pPr lvl="2">
              <a:lnSpc>
                <a:spcPct val="150000"/>
              </a:lnSpc>
              <a:buSzPct val="100000"/>
            </a:pPr>
            <a:r>
              <a:rPr lang="en" altLang="zh-CN" sz="1800" dirty="0" err="1"/>
              <a:t>ssp_protection_dict_new</a:t>
            </a:r>
            <a:r>
              <a:rPr lang="zh-CN" altLang="en-US" sz="1800" dirty="0"/>
              <a:t>：获取几个过滤项是否打开</a:t>
            </a:r>
            <a:endParaRPr lang="en-US" altLang="zh-CN" sz="1800" dirty="0"/>
          </a:p>
          <a:p>
            <a:pPr lvl="3">
              <a:lnSpc>
                <a:spcPct val="150000"/>
              </a:lnSpc>
              <a:buSzPct val="100000"/>
            </a:pPr>
            <a:r>
              <a:rPr lang="en" altLang="zh-CN" sz="1600" dirty="0"/>
              <a:t>seek&lt;SSP_PROTECTION_DICT_NEW&gt;(</a:t>
            </a:r>
            <a:r>
              <a:rPr lang="en" altLang="zh-CN" sz="1600" dirty="0" err="1"/>
              <a:t>app_sid</a:t>
            </a:r>
            <a:r>
              <a:rPr lang="en" altLang="zh-CN" sz="1600" dirty="0"/>
              <a:t>, </a:t>
            </a:r>
            <a:r>
              <a:rPr lang="en" altLang="zh-CN" sz="1600" dirty="0" err="1"/>
              <a:t>tu</a:t>
            </a:r>
            <a:r>
              <a:rPr lang="en" altLang="zh-CN" sz="1600" dirty="0"/>
              <a:t>, adv-&gt;</a:t>
            </a:r>
            <a:r>
              <a:rPr lang="en" altLang="zh-CN" sz="1600" dirty="0" err="1"/>
              <a:t>user_id</a:t>
            </a:r>
            <a:r>
              <a:rPr lang="en" altLang="zh-CN" sz="1600" dirty="0"/>
              <a:t>, &amp;</a:t>
            </a:r>
            <a:r>
              <a:rPr lang="en" altLang="zh-CN" sz="1600" dirty="0" err="1"/>
              <a:t>ssp_prot_res</a:t>
            </a:r>
            <a:r>
              <a:rPr lang="en" altLang="zh-CN" sz="1600" dirty="0"/>
              <a:t>)</a:t>
            </a:r>
            <a:endParaRPr lang="en-US" altLang="zh-CN" sz="1600" dirty="0"/>
          </a:p>
          <a:p>
            <a:pPr lvl="3">
              <a:lnSpc>
                <a:spcPct val="150000"/>
              </a:lnSpc>
              <a:buSzPct val="100000"/>
            </a:pPr>
            <a:r>
              <a:rPr lang="en" altLang="zh-CN" sz="1600" dirty="0" err="1"/>
              <a:t>is_open_keyword</a:t>
            </a:r>
            <a:r>
              <a:rPr lang="zh-CN" altLang="en-US" sz="1600" dirty="0"/>
              <a:t>、</a:t>
            </a:r>
            <a:r>
              <a:rPr lang="en" altLang="zh-CN" sz="1600" dirty="0" err="1"/>
              <a:t>is_open_industry</a:t>
            </a:r>
            <a:r>
              <a:rPr lang="zh-CN" altLang="en-US" sz="1600" dirty="0"/>
              <a:t>、</a:t>
            </a:r>
            <a:r>
              <a:rPr lang="en" altLang="zh-CN" sz="1600" dirty="0" err="1"/>
              <a:t>is_open_dsp_advertiser</a:t>
            </a:r>
            <a:r>
              <a:rPr lang="zh-CN" altLang="en-US" sz="1600" dirty="0"/>
              <a:t>、</a:t>
            </a:r>
            <a:r>
              <a:rPr lang="en" altLang="zh-CN" sz="1600" dirty="0" err="1"/>
              <a:t>is_open_advertiser</a:t>
            </a:r>
            <a:endParaRPr lang="en" altLang="zh-CN" sz="1600" dirty="0"/>
          </a:p>
          <a:p>
            <a:pPr lvl="2">
              <a:lnSpc>
                <a:spcPct val="150000"/>
              </a:lnSpc>
              <a:buSzPct val="100000"/>
            </a:pPr>
            <a:r>
              <a:rPr lang="en" altLang="zh-CN" dirty="0" err="1"/>
              <a:t>filter_ssp_protection</a:t>
            </a:r>
            <a:endParaRPr lang="en" altLang="zh-CN" dirty="0"/>
          </a:p>
          <a:p>
            <a:pPr lvl="3">
              <a:lnSpc>
                <a:spcPct val="150000"/>
              </a:lnSpc>
              <a:buSzPct val="100000"/>
            </a:pPr>
            <a:r>
              <a:rPr lang="zh-CN" altLang="en" sz="1600" dirty="0"/>
              <a:t>判断</a:t>
            </a:r>
            <a:r>
              <a:rPr lang="zh-CN" altLang="en-US" sz="1600" dirty="0"/>
              <a:t>广告关键词、行业等是否命中过滤项</a:t>
            </a:r>
            <a:endParaRPr lang="en" altLang="zh-CN" sz="1600" dirty="0"/>
          </a:p>
          <a:p>
            <a:pPr lvl="3">
              <a:lnSpc>
                <a:spcPct val="150000"/>
              </a:lnSpc>
              <a:buSzPct val="100000"/>
            </a:pPr>
            <a:r>
              <a:rPr lang="zh-CN" altLang="en-US" sz="1600" dirty="0"/>
              <a:t>置位</a:t>
            </a:r>
            <a:r>
              <a:rPr lang="en" altLang="zh-CN" sz="1600" dirty="0" err="1"/>
              <a:t>adv_blacklist_status</a:t>
            </a:r>
            <a:r>
              <a:rPr lang="zh-CN" altLang="en" sz="1600" dirty="0"/>
              <a:t>状态</a:t>
            </a:r>
            <a:endParaRPr lang="en-US" altLang="zh-CN" sz="1600" dirty="0"/>
          </a:p>
          <a:p>
            <a:pPr lvl="1">
              <a:lnSpc>
                <a:spcPct val="150000"/>
              </a:lnSpc>
              <a:buSzPct val="100000"/>
            </a:pPr>
            <a:r>
              <a:rPr lang="zh-CN" altLang="en-US" sz="1600" dirty="0"/>
              <a:t> </a:t>
            </a:r>
            <a:r>
              <a:rPr lang="en" altLang="zh-CN" sz="1600" dirty="0" err="1"/>
              <a:t>adv_blacklist_status</a:t>
            </a:r>
            <a:r>
              <a:rPr lang="en" altLang="zh-CN" sz="1600" dirty="0"/>
              <a:t> &amp; SSP_XXX_BL_STATUS</a:t>
            </a:r>
            <a:r>
              <a:rPr lang="zh-CN" altLang="en-US" sz="1600" dirty="0"/>
              <a:t>：判断是否命中黑名单，并删除广告</a:t>
            </a:r>
            <a:endParaRPr lang="en-US" altLang="zh-CN" sz="1600" dirty="0"/>
          </a:p>
          <a:p>
            <a:pPr lvl="1">
              <a:lnSpc>
                <a:spcPct val="150000"/>
              </a:lnSpc>
              <a:buSzPct val="100000"/>
            </a:pPr>
            <a:r>
              <a:rPr lang="zh-CN" altLang="en-US" sz="1600" dirty="0"/>
              <a:t> 漏斗：</a:t>
            </a:r>
            <a:r>
              <a:rPr lang="en" altLang="zh-CN" sz="1600" dirty="0"/>
              <a:t> SSP_KEYWORD_FLT_NUM</a:t>
            </a:r>
            <a:r>
              <a:rPr lang="zh-CN" altLang="en-US" sz="1600" dirty="0"/>
              <a:t> </a:t>
            </a:r>
            <a:r>
              <a:rPr lang="en-US" altLang="zh-CN" sz="1600" dirty="0"/>
              <a:t>…</a:t>
            </a:r>
          </a:p>
          <a:p>
            <a:pPr marL="457200" lvl="1" indent="0">
              <a:buNone/>
            </a:pPr>
            <a:endParaRPr kumimoji="1" lang="en-US" altLang="zh-CN" dirty="0"/>
          </a:p>
          <a:p>
            <a:pPr marL="457200" lvl="1" indent="0">
              <a:buNone/>
            </a:pPr>
            <a:endParaRPr kumimoji="1" lang="en-US" altLang="zh-CN" dirty="0"/>
          </a:p>
          <a:p>
            <a:pPr marL="457200" lvl="1" indent="0">
              <a:buNone/>
            </a:pPr>
            <a:endParaRPr kumimoji="1" lang="en-US" altLang="zh-CN" dirty="0"/>
          </a:p>
          <a:p>
            <a:pPr marL="457200" lvl="1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9002474"/>
      </p:ext>
    </p:extLst>
  </p:cSld>
  <p:clrMapOvr>
    <a:masterClrMapping/>
  </p:clrMapOvr>
  <p:transition>
    <p:wipe dir="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A48AF5-2F1F-6A48-9F41-C05B228D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38F7A4E5-11A9-304F-BA2A-1201D889F5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0962831"/>
              </p:ext>
            </p:extLst>
          </p:nvPr>
        </p:nvGraphicFramePr>
        <p:xfrm>
          <a:off x="0" y="1366507"/>
          <a:ext cx="12192000" cy="6840000"/>
        </p:xfrm>
        <a:graphic>
          <a:graphicData uri="http://schemas.openxmlformats.org/drawingml/2006/table">
            <a:tbl>
              <a:tblPr/>
              <a:tblGrid>
                <a:gridCol w="4014196">
                  <a:extLst>
                    <a:ext uri="{9D8B030D-6E8A-4147-A177-3AD203B41FA5}">
                      <a16:colId xmlns:a16="http://schemas.microsoft.com/office/drawing/2014/main" val="1211952637"/>
                    </a:ext>
                  </a:extLst>
                </a:gridCol>
                <a:gridCol w="8177804">
                  <a:extLst>
                    <a:ext uri="{9D8B030D-6E8A-4147-A177-3AD203B41FA5}">
                      <a16:colId xmlns:a16="http://schemas.microsoft.com/office/drawing/2014/main" val="2003575764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b="1" dirty="0">
                          <a:effectLst/>
                        </a:rPr>
                        <a:t>名称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b="1" dirty="0">
                          <a:effectLst/>
                        </a:rPr>
                        <a:t>功能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25598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 dirty="0" err="1">
                          <a:effectLst/>
                        </a:rPr>
                        <a:t>interact_with_bcsvr_send_async</a:t>
                      </a:r>
                      <a:endParaRPr lang="en" sz="1400" dirty="0">
                        <a:effectLst/>
                      </a:endParaRP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请求预算控制中心，获取每个</a:t>
                      </a:r>
                      <a:r>
                        <a:rPr lang="en" sz="1400" dirty="0">
                          <a:effectLst/>
                        </a:rPr>
                        <a:t>adv</a:t>
                      </a:r>
                      <a:r>
                        <a:rPr lang="zh-CN" altLang="en-US" sz="1400" dirty="0">
                          <a:effectLst/>
                        </a:rPr>
                        <a:t>的 </a:t>
                      </a:r>
                      <a:r>
                        <a:rPr lang="en" sz="1400" dirty="0" err="1">
                          <a:effectLst/>
                        </a:rPr>
                        <a:t>plan_id</a:t>
                      </a:r>
                      <a:r>
                        <a:rPr lang="zh-CN" altLang="en-US" sz="1400" dirty="0">
                          <a:effectLst/>
                        </a:rPr>
                        <a:t>和 </a:t>
                      </a:r>
                      <a:r>
                        <a:rPr lang="en" sz="1400" dirty="0" err="1">
                          <a:effectLst/>
                        </a:rPr>
                        <a:t>user_id</a:t>
                      </a:r>
                      <a:r>
                        <a:rPr lang="zh-CN" altLang="en-US" sz="1400" dirty="0">
                          <a:effectLst/>
                        </a:rPr>
                        <a:t>的预算信息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14087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ssp_setting_filter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" sz="1400" dirty="0" err="1">
                          <a:effectLst/>
                        </a:rPr>
                        <a:t>ssp</a:t>
                      </a:r>
                      <a:r>
                        <a:rPr lang="zh-CN" altLang="en-US" sz="1400" dirty="0">
                          <a:effectLst/>
                        </a:rPr>
                        <a:t>过滤，过滤方式有标题关键词、行业、</a:t>
                      </a:r>
                      <a:r>
                        <a:rPr lang="en" sz="1400" dirty="0" err="1">
                          <a:effectLst/>
                        </a:rPr>
                        <a:t>target_url、user_id</a:t>
                      </a:r>
                      <a:r>
                        <a:rPr lang="en" sz="1400" dirty="0">
                          <a:effectLst/>
                        </a:rPr>
                        <a:t>、</a:t>
                      </a:r>
                      <a:r>
                        <a:rPr lang="zh-CN" altLang="en-US" sz="1400" dirty="0">
                          <a:effectLst/>
                        </a:rPr>
                        <a:t>是否下载类</a:t>
                      </a:r>
                      <a:r>
                        <a:rPr lang="en" sz="1400" dirty="0">
                          <a:effectLst/>
                        </a:rPr>
                        <a:t>adv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3539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set_global_params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设置消费控制跳过的</a:t>
                      </a:r>
                      <a:r>
                        <a:rPr lang="en" sz="1400" dirty="0" err="1">
                          <a:effectLst/>
                        </a:rPr>
                        <a:t>ftype</a:t>
                      </a:r>
                      <a:endParaRPr lang="en" sz="1400" dirty="0">
                        <a:effectLst/>
                      </a:endParaRP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61828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set_ocpc_plus_flag_tag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查询字典，获取是否为</a:t>
                      </a:r>
                      <a:r>
                        <a:rPr lang="en" sz="1400" dirty="0" err="1">
                          <a:effectLst/>
                        </a:rPr>
                        <a:t>ocpc_plus</a:t>
                      </a:r>
                      <a:endParaRPr lang="en" sz="1400" dirty="0">
                        <a:effectLst/>
                      </a:endParaRP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68528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 dirty="0" err="1">
                          <a:effectLst/>
                        </a:rPr>
                        <a:t>adv_add_trade</a:t>
                      </a:r>
                      <a:endParaRPr lang="en" sz="1400" dirty="0">
                        <a:effectLst/>
                      </a:endParaRP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获取广告行业，存入</a:t>
                      </a:r>
                      <a:r>
                        <a:rPr lang="en" sz="1400" dirty="0">
                          <a:effectLst/>
                        </a:rPr>
                        <a:t>adv-&gt;trade1/2/3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20905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 dirty="0" err="1">
                          <a:effectLst/>
                        </a:rPr>
                        <a:t>adv_control_tag_extract</a:t>
                      </a:r>
                      <a:endParaRPr lang="en" sz="1400" dirty="0">
                        <a:effectLst/>
                      </a:endParaRP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一二级行业</a:t>
                      </a:r>
                      <a:r>
                        <a:rPr lang="en" sz="1400" dirty="0">
                          <a:effectLst/>
                        </a:rPr>
                        <a:t>trade1/2</a:t>
                      </a:r>
                      <a:r>
                        <a:rPr lang="zh-CN" altLang="en-US" sz="1400" dirty="0">
                          <a:effectLst/>
                        </a:rPr>
                        <a:t>字符串存入</a:t>
                      </a:r>
                      <a:r>
                        <a:rPr lang="en" sz="1400" dirty="0" err="1">
                          <a:effectLst/>
                        </a:rPr>
                        <a:t>control_ratio_tag_dedup</a:t>
                      </a:r>
                      <a:endParaRPr lang="en" sz="1400" dirty="0">
                        <a:effectLst/>
                      </a:endParaRP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975650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user_control_ratio_tag_filter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对于</a:t>
                      </a:r>
                      <a:r>
                        <a:rPr lang="en" sz="1400" dirty="0" err="1">
                          <a:effectLst/>
                        </a:rPr>
                        <a:t>control_ratio_tag_dedup</a:t>
                      </a:r>
                      <a:r>
                        <a:rPr lang="zh-CN" altLang="en-US" sz="1400" dirty="0">
                          <a:effectLst/>
                        </a:rPr>
                        <a:t>和</a:t>
                      </a:r>
                      <a:r>
                        <a:rPr lang="en" sz="1400" dirty="0" err="1">
                          <a:effectLst/>
                        </a:rPr>
                        <a:t>user_control_ratio_tag_dedup</a:t>
                      </a:r>
                      <a:r>
                        <a:rPr lang="zh-CN" altLang="en-US" sz="1400" dirty="0">
                          <a:effectLst/>
                        </a:rPr>
                        <a:t>没有交集的广告进行过滤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75348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overseas_user_blacklist_filter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对海外用户</a:t>
                      </a:r>
                      <a:r>
                        <a:rPr lang="en" sz="1400" dirty="0" err="1">
                          <a:effectLst/>
                        </a:rPr>
                        <a:t>userid</a:t>
                      </a:r>
                      <a:r>
                        <a:rPr lang="zh-CN" altLang="en-US" sz="1400" dirty="0">
                          <a:effectLst/>
                        </a:rPr>
                        <a:t>粒度广告屏蔽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625129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over_charge_filter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超消费过滤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1046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feedbs_adv_same_user_idea_limit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>
                          <a:effectLst/>
                        </a:rPr>
                        <a:t>分触发分支对同一</a:t>
                      </a:r>
                      <a:r>
                        <a:rPr lang="en" sz="1400">
                          <a:effectLst/>
                        </a:rPr>
                        <a:t>userid</a:t>
                      </a:r>
                      <a:r>
                        <a:rPr lang="zh-CN" altLang="en-US" sz="1400">
                          <a:effectLst/>
                        </a:rPr>
                        <a:t>下的广告数量进行限制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86491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ad_force_src_ids_filter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某些</a:t>
                      </a:r>
                      <a:r>
                        <a:rPr lang="en" sz="1400" dirty="0">
                          <a:effectLst/>
                        </a:rPr>
                        <a:t>plan</a:t>
                      </a:r>
                      <a:r>
                        <a:rPr lang="zh-CN" altLang="en-US" sz="1400" dirty="0">
                          <a:effectLst/>
                        </a:rPr>
                        <a:t>只能投某些</a:t>
                      </a:r>
                      <a:r>
                        <a:rPr lang="en" sz="1400" dirty="0" err="1">
                          <a:effectLst/>
                        </a:rPr>
                        <a:t>cmatch</a:t>
                      </a:r>
                      <a:r>
                        <a:rPr lang="zh-CN" altLang="en-US" sz="1400" dirty="0">
                          <a:effectLst/>
                        </a:rPr>
                        <a:t>进行过滤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6576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feedbs_adv_matchtype_sort_and_truncate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分</a:t>
                      </a:r>
                      <a:r>
                        <a:rPr lang="en" sz="1400" dirty="0" err="1">
                          <a:effectLst/>
                        </a:rPr>
                        <a:t>match_type</a:t>
                      </a:r>
                      <a:r>
                        <a:rPr lang="zh-CN" altLang="en-US" sz="1400" dirty="0">
                          <a:effectLst/>
                        </a:rPr>
                        <a:t>对广告进行排序截断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89775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feedbs_adv_matchtype_merge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合并多个</a:t>
                      </a:r>
                      <a:r>
                        <a:rPr lang="en" sz="1400" dirty="0" err="1">
                          <a:effectLst/>
                        </a:rPr>
                        <a:t>matchtype</a:t>
                      </a:r>
                      <a:r>
                        <a:rPr lang="zh-CN" altLang="en-US" sz="1400" dirty="0">
                          <a:effectLst/>
                        </a:rPr>
                        <a:t>下的广告队列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058236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ad_risk_level_control_new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广告风险级别过滤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432125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ad_region_blacklist_filter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地域黑名单过滤</a:t>
                      </a:r>
                      <a:r>
                        <a:rPr lang="en" sz="1400" dirty="0">
                          <a:effectLst/>
                        </a:rPr>
                        <a:t>key(</a:t>
                      </a:r>
                      <a:r>
                        <a:rPr lang="en" sz="1400" dirty="0" err="1">
                          <a:effectLst/>
                        </a:rPr>
                        <a:t>region+pid</a:t>
                      </a:r>
                      <a:r>
                        <a:rPr lang="en" sz="1400" dirty="0">
                          <a:effectLst/>
                        </a:rPr>
                        <a:t>)，</a:t>
                      </a:r>
                      <a:r>
                        <a:rPr lang="zh-CN" altLang="en-US" sz="1400" dirty="0">
                          <a:effectLst/>
                        </a:rPr>
                        <a:t>词典</a:t>
                      </a:r>
                      <a:r>
                        <a:rPr lang="en-US" altLang="zh-CN" sz="1400" dirty="0">
                          <a:effectLst/>
                        </a:rPr>
                        <a:t>(</a:t>
                      </a:r>
                      <a:r>
                        <a:rPr lang="en" sz="1400" dirty="0">
                          <a:effectLst/>
                        </a:rPr>
                        <a:t>AD_REGION_BLACKLIST)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3652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interact_with_bcsvr_recv_and_parse_async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消费控制、预算控制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4364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>
                          <a:effectLst/>
                        </a:rPr>
                        <a:t>product_truncate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分</a:t>
                      </a:r>
                      <a:r>
                        <a:rPr lang="en" sz="1400" dirty="0" err="1">
                          <a:effectLst/>
                        </a:rPr>
                        <a:t>pid</a:t>
                      </a:r>
                      <a:r>
                        <a:rPr lang="zh-CN" altLang="en-US" sz="1400" dirty="0">
                          <a:effectLst/>
                        </a:rPr>
                        <a:t>进行截断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28266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fontAlgn="t"/>
                      <a:r>
                        <a:rPr lang="en" sz="1400" dirty="0" err="1">
                          <a:effectLst/>
                        </a:rPr>
                        <a:t>set_idea_blacklist_status</a:t>
                      </a:r>
                      <a:endParaRPr lang="en" sz="1400" dirty="0">
                        <a:effectLst/>
                      </a:endParaRP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400" dirty="0">
                          <a:effectLst/>
                        </a:rPr>
                        <a:t>黑名单广告设置，粒度</a:t>
                      </a:r>
                      <a:r>
                        <a:rPr lang="en" sz="1400" dirty="0">
                          <a:effectLst/>
                        </a:rPr>
                        <a:t>idea&gt;unit&gt;</a:t>
                      </a:r>
                      <a:r>
                        <a:rPr lang="en" sz="1400" dirty="0" err="1">
                          <a:effectLst/>
                        </a:rPr>
                        <a:t>paln</a:t>
                      </a:r>
                      <a:r>
                        <a:rPr lang="en" sz="1400" dirty="0">
                          <a:effectLst/>
                        </a:rPr>
                        <a:t>&gt;user&gt;entity</a:t>
                      </a:r>
                    </a:p>
                  </a:txBody>
                  <a:tcPr marL="41502" marR="41502" marT="29051" marB="29051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1766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5619569"/>
      </p:ext>
    </p:extLst>
  </p:cSld>
  <p:clrMapOvr>
    <a:masterClrMapping/>
  </p:clrMapOvr>
  <p:transition>
    <p:wipe dir="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A48AF5-2F1F-6A48-9F41-C05B228D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22E5AA-1029-5548-860B-9450361BA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17118"/>
            <a:ext cx="11491609" cy="5754889"/>
          </a:xfrm>
        </p:spPr>
        <p:txBody>
          <a:bodyPr/>
          <a:lstStyle/>
          <a:p>
            <a:pPr marL="400050" lvl="1" indent="0">
              <a:buNone/>
            </a:pPr>
            <a:endParaRPr lang="en" altLang="zh-CN" dirty="0"/>
          </a:p>
          <a:p>
            <a:pPr>
              <a:buSzPct val="100000"/>
            </a:pPr>
            <a:r>
              <a:rPr lang="en" altLang="zh-CN" dirty="0" err="1"/>
              <a:t>adv_add_trade</a:t>
            </a:r>
            <a:endParaRPr lang="en" altLang="zh-CN" dirty="0"/>
          </a:p>
          <a:p>
            <a:pPr marL="457200" lvl="1" indent="0">
              <a:buSzPct val="100000"/>
              <a:buNone/>
            </a:pPr>
            <a:r>
              <a:rPr lang="zh-CN" altLang="en" dirty="0">
                <a:solidFill>
                  <a:srgbClr val="0070C0"/>
                </a:solidFill>
              </a:rPr>
              <a:t>获取</a:t>
            </a:r>
            <a:r>
              <a:rPr lang="zh-CN" altLang="en-US" dirty="0">
                <a:solidFill>
                  <a:srgbClr val="0070C0"/>
                </a:solidFill>
              </a:rPr>
              <a:t>广告行业，存入</a:t>
            </a:r>
            <a:r>
              <a:rPr lang="en" altLang="zh-CN" dirty="0">
                <a:solidFill>
                  <a:srgbClr val="0070C0"/>
                </a:solidFill>
              </a:rPr>
              <a:t>adv-&gt;trade1</a:t>
            </a:r>
            <a:r>
              <a:rPr lang="en-US" altLang="zh-CN" dirty="0">
                <a:solidFill>
                  <a:srgbClr val="0070C0"/>
                </a:solidFill>
              </a:rPr>
              <a:t>/2/3</a:t>
            </a:r>
          </a:p>
          <a:p>
            <a:pPr marL="457200" lvl="1" indent="0">
              <a:buSzPct val="100000"/>
              <a:buNone/>
            </a:pPr>
            <a:r>
              <a:rPr lang="en-US" altLang="zh-CN" dirty="0"/>
              <a:t>key(</a:t>
            </a:r>
            <a:r>
              <a:rPr lang="en-US" altLang="zh-CN" dirty="0" err="1"/>
              <a:t>user_id</a:t>
            </a:r>
            <a:r>
              <a:rPr lang="en-US" altLang="zh-CN" dirty="0"/>
              <a:t>)</a:t>
            </a:r>
            <a:r>
              <a:rPr lang="zh-CN" altLang="en-US" dirty="0"/>
              <a:t> 词典</a:t>
            </a:r>
            <a:r>
              <a:rPr lang="en-US" altLang="zh-CN" dirty="0"/>
              <a:t>(</a:t>
            </a:r>
            <a:r>
              <a:rPr lang="en" altLang="zh-CN" dirty="0"/>
              <a:t>USER_TRADE_NEW_DICT</a:t>
            </a:r>
            <a:r>
              <a:rPr lang="en-US" altLang="zh-CN" dirty="0"/>
              <a:t>)</a:t>
            </a:r>
          </a:p>
          <a:p>
            <a:pPr marL="457200" lvl="1" indent="0">
              <a:buSzPct val="100000"/>
              <a:buNone/>
            </a:pPr>
            <a:endParaRPr lang="en" altLang="zh-CN" dirty="0"/>
          </a:p>
          <a:p>
            <a:pPr>
              <a:buSzPct val="100000"/>
            </a:pPr>
            <a:r>
              <a:rPr lang="en" altLang="zh-CN" dirty="0" err="1"/>
              <a:t>adv_control_tag_extract</a:t>
            </a:r>
            <a:endParaRPr lang="en" altLang="zh-CN" dirty="0"/>
          </a:p>
          <a:p>
            <a:pPr marL="45720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一二级行业</a:t>
            </a:r>
            <a:r>
              <a:rPr lang="en-US" altLang="zh-CN" dirty="0">
                <a:solidFill>
                  <a:srgbClr val="0070C0"/>
                </a:solidFill>
              </a:rPr>
              <a:t>trade1/2</a:t>
            </a:r>
            <a:r>
              <a:rPr lang="zh-CN" altLang="en-US" dirty="0">
                <a:solidFill>
                  <a:srgbClr val="0070C0"/>
                </a:solidFill>
              </a:rPr>
              <a:t>字符串存入</a:t>
            </a:r>
            <a:r>
              <a:rPr lang="en" altLang="zh-CN" dirty="0" err="1">
                <a:solidFill>
                  <a:srgbClr val="0070C0"/>
                </a:solidFill>
              </a:rPr>
              <a:t>control_ratio_tag_dedup</a:t>
            </a:r>
            <a:endParaRPr lang="en" altLang="zh-CN" dirty="0">
              <a:solidFill>
                <a:srgbClr val="0070C0"/>
              </a:solidFill>
            </a:endParaRPr>
          </a:p>
          <a:p>
            <a:pPr marL="400050" lvl="1" indent="0">
              <a:buSzPct val="100000"/>
              <a:buNone/>
            </a:pPr>
            <a:endParaRPr lang="en" altLang="zh-CN" dirty="0"/>
          </a:p>
          <a:p>
            <a:pPr>
              <a:buSzPct val="100000"/>
            </a:pPr>
            <a:r>
              <a:rPr lang="en" altLang="zh-CN" dirty="0" err="1"/>
              <a:t>freq_control_new</a:t>
            </a:r>
            <a:endParaRPr lang="en" altLang="zh-CN" dirty="0"/>
          </a:p>
          <a:p>
            <a:pPr marL="40005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使用从</a:t>
            </a:r>
            <a:r>
              <a:rPr lang="en-US" altLang="zh-CN" dirty="0">
                <a:solidFill>
                  <a:srgbClr val="0070C0"/>
                </a:solidFill>
              </a:rPr>
              <a:t>as</a:t>
            </a:r>
            <a:r>
              <a:rPr lang="zh-CN" altLang="en-US" dirty="0">
                <a:solidFill>
                  <a:srgbClr val="0070C0"/>
                </a:solidFill>
              </a:rPr>
              <a:t>传过来的频控信息，在这里会进行</a:t>
            </a:r>
            <a:r>
              <a:rPr lang="en-US" altLang="zh-CN" dirty="0" err="1">
                <a:solidFill>
                  <a:srgbClr val="0070C0"/>
                </a:solidFill>
              </a:rPr>
              <a:t>winfo</a:t>
            </a:r>
            <a:r>
              <a:rPr lang="en-US" altLang="zh-CN" dirty="0">
                <a:solidFill>
                  <a:srgbClr val="0070C0"/>
                </a:solidFill>
              </a:rPr>
              <a:t>&gt;user&gt;idea&gt;plan</a:t>
            </a:r>
            <a:r>
              <a:rPr lang="zh-CN" altLang="en-US" dirty="0">
                <a:solidFill>
                  <a:srgbClr val="0070C0"/>
                </a:solidFill>
              </a:rPr>
              <a:t>、</a:t>
            </a:r>
            <a:r>
              <a:rPr lang="en-US" altLang="zh-CN" dirty="0">
                <a:solidFill>
                  <a:srgbClr val="0070C0"/>
                </a:solidFill>
              </a:rPr>
              <a:t>title</a:t>
            </a:r>
            <a:r>
              <a:rPr lang="zh-CN" altLang="en-US" dirty="0">
                <a:solidFill>
                  <a:srgbClr val="0070C0"/>
                </a:solidFill>
              </a:rPr>
              <a:t>、粒度的频控</a:t>
            </a:r>
            <a:r>
              <a:rPr lang="zh-CN" altLang="en-US" dirty="0"/>
              <a:t> </a:t>
            </a:r>
            <a:endParaRPr lang="en-US" altLang="zh-CN" dirty="0"/>
          </a:p>
          <a:p>
            <a:pPr marL="400050" lvl="1" indent="0">
              <a:buSzPct val="100000"/>
              <a:buNone/>
            </a:pPr>
            <a:r>
              <a:rPr lang="zh-CN" altLang="en-US" dirty="0"/>
              <a:t>漏斗：</a:t>
            </a:r>
            <a:r>
              <a:rPr lang="en" altLang="zh-CN" dirty="0"/>
              <a:t>UPIN_MT_FLT_NUM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83907240"/>
      </p:ext>
    </p:extLst>
  </p:cSld>
  <p:clrMapOvr>
    <a:masterClrMapping/>
  </p:clrMapOvr>
  <p:transition>
    <p:wipe dir="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562A7B-2D61-B94A-B701-6A7FAF425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DCFEEE-81AC-414A-85DF-07FBF8D0B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5484"/>
            <a:ext cx="10896000" cy="5482516"/>
          </a:xfrm>
        </p:spPr>
        <p:txBody>
          <a:bodyPr/>
          <a:lstStyle/>
          <a:p>
            <a:pPr>
              <a:buSzPct val="100000"/>
            </a:pPr>
            <a:r>
              <a:rPr lang="en" altLang="zh-CN" dirty="0" err="1"/>
              <a:t>user_control_ratio_tag_filter</a:t>
            </a:r>
            <a:endParaRPr lang="en" altLang="zh-CN" dirty="0"/>
          </a:p>
          <a:p>
            <a:pPr marL="457200" lvl="1" indent="0">
              <a:buSzPct val="100000"/>
              <a:buNone/>
            </a:pPr>
            <a:r>
              <a:rPr kumimoji="1" lang="zh-CN" altLang="en" dirty="0">
                <a:solidFill>
                  <a:srgbClr val="0070C0"/>
                </a:solidFill>
              </a:rPr>
              <a:t>对于</a:t>
            </a:r>
            <a:r>
              <a:rPr lang="en" altLang="zh-CN" dirty="0" err="1">
                <a:solidFill>
                  <a:srgbClr val="0070C0"/>
                </a:solidFill>
              </a:rPr>
              <a:t>control_ratio_tag_dedup</a:t>
            </a:r>
            <a:r>
              <a:rPr lang="zh-CN" altLang="en" dirty="0">
                <a:solidFill>
                  <a:srgbClr val="0070C0"/>
                </a:solidFill>
              </a:rPr>
              <a:t>和</a:t>
            </a:r>
            <a:r>
              <a:rPr lang="en" altLang="zh-CN" dirty="0" err="1">
                <a:solidFill>
                  <a:srgbClr val="0070C0"/>
                </a:solidFill>
              </a:rPr>
              <a:t>user_control_ratio_tag_dedup</a:t>
            </a:r>
            <a:r>
              <a:rPr lang="zh-CN" altLang="en" dirty="0">
                <a:solidFill>
                  <a:srgbClr val="0070C0"/>
                </a:solidFill>
              </a:rPr>
              <a:t>没有</a:t>
            </a:r>
            <a:r>
              <a:rPr lang="zh-CN" altLang="en-US" dirty="0">
                <a:solidFill>
                  <a:srgbClr val="0070C0"/>
                </a:solidFill>
              </a:rPr>
              <a:t>交集的广告进行过滤，</a:t>
            </a:r>
            <a:endParaRPr lang="en-US" altLang="zh-CN" dirty="0">
              <a:solidFill>
                <a:srgbClr val="0070C0"/>
              </a:solidFill>
            </a:endParaRPr>
          </a:p>
          <a:p>
            <a:pPr lvl="1">
              <a:buSzPct val="100000"/>
            </a:pPr>
            <a:r>
              <a:rPr lang="zh-CN" altLang="en-US" dirty="0"/>
              <a:t> </a:t>
            </a:r>
            <a:r>
              <a:rPr lang="en" altLang="zh-CN" dirty="0" err="1"/>
              <a:t>control_ratio_tag_dedup</a:t>
            </a:r>
            <a:r>
              <a:rPr lang="zh-CN" altLang="en-US" dirty="0"/>
              <a:t>为广告一二级行业</a:t>
            </a:r>
            <a:endParaRPr lang="en-US" altLang="zh-CN" dirty="0"/>
          </a:p>
          <a:p>
            <a:pPr lvl="1">
              <a:buSzPct val="100000"/>
            </a:pPr>
            <a:r>
              <a:rPr lang="zh-CN" altLang="en-US" dirty="0"/>
              <a:t> </a:t>
            </a:r>
            <a:r>
              <a:rPr lang="en" altLang="zh-CN" dirty="0" err="1"/>
              <a:t>user_control_ratio_tag_dedup</a:t>
            </a:r>
            <a:r>
              <a:rPr lang="en" altLang="zh-CN" dirty="0"/>
              <a:t> </a:t>
            </a:r>
            <a:r>
              <a:rPr lang="zh-CN" altLang="en" dirty="0"/>
              <a:t>为</a:t>
            </a:r>
            <a:r>
              <a:rPr lang="en-US" altLang="zh-CN" dirty="0"/>
              <a:t>AS</a:t>
            </a:r>
            <a:r>
              <a:rPr lang="zh-CN" altLang="en-US" dirty="0"/>
              <a:t>下发的</a:t>
            </a:r>
            <a:endParaRPr lang="en-US" altLang="zh-CN" dirty="0"/>
          </a:p>
          <a:p>
            <a:pPr marL="457200" lvl="1" indent="0">
              <a:buSzPct val="100000"/>
              <a:buNone/>
            </a:pPr>
            <a:endParaRPr kumimoji="1" lang="en-US" altLang="zh-CN" dirty="0">
              <a:solidFill>
                <a:srgbClr val="FF0000"/>
              </a:solidFill>
            </a:endParaRPr>
          </a:p>
          <a:p>
            <a:pPr>
              <a:buSzPct val="100000"/>
            </a:pPr>
            <a:r>
              <a:rPr lang="en" altLang="zh-CN" dirty="0" err="1"/>
              <a:t>ocpc_plus_filter</a:t>
            </a:r>
            <a:r>
              <a:rPr lang="en-US" altLang="zh-CN" dirty="0"/>
              <a:t>()</a:t>
            </a:r>
            <a:r>
              <a:rPr lang="zh-CN" altLang="en-US" dirty="0"/>
              <a:t> </a:t>
            </a:r>
            <a:r>
              <a:rPr lang="en" altLang="zh-CN" dirty="0"/>
              <a:t> </a:t>
            </a:r>
          </a:p>
          <a:p>
            <a:pPr marL="457200" lvl="1" indent="0">
              <a:buSzPct val="100000"/>
              <a:buNone/>
            </a:pPr>
            <a:r>
              <a:rPr lang="zh-CN" altLang="en" dirty="0">
                <a:solidFill>
                  <a:srgbClr val="0070C0"/>
                </a:solidFill>
              </a:rPr>
              <a:t>对</a:t>
            </a:r>
            <a:r>
              <a:rPr lang="en" altLang="zh-CN" dirty="0">
                <a:solidFill>
                  <a:srgbClr val="0070C0"/>
                </a:solidFill>
              </a:rPr>
              <a:t>OCPC_ANN</a:t>
            </a:r>
            <a:r>
              <a:rPr lang="zh-CN" altLang="en" dirty="0">
                <a:solidFill>
                  <a:srgbClr val="0070C0"/>
                </a:solidFill>
              </a:rPr>
              <a:t>的</a:t>
            </a:r>
            <a:r>
              <a:rPr lang="zh-CN" altLang="en-US" dirty="0">
                <a:solidFill>
                  <a:srgbClr val="0070C0"/>
                </a:solidFill>
              </a:rPr>
              <a:t>广告进行</a:t>
            </a:r>
            <a:r>
              <a:rPr lang="en-US" altLang="zh-CN" dirty="0">
                <a:solidFill>
                  <a:srgbClr val="0070C0"/>
                </a:solidFill>
              </a:rPr>
              <a:t>adv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embe</a:t>
            </a:r>
            <a:r>
              <a:rPr lang="en-US" altLang="zh-CN" dirty="0">
                <a:solidFill>
                  <a:srgbClr val="0070C0"/>
                </a:solidFill>
              </a:rPr>
              <a:t>.</a:t>
            </a:r>
            <a:r>
              <a:rPr lang="zh-CN" altLang="en-US" dirty="0">
                <a:solidFill>
                  <a:srgbClr val="0070C0"/>
                </a:solidFill>
              </a:rPr>
              <a:t>和</a:t>
            </a:r>
            <a:r>
              <a:rPr lang="en-US" altLang="zh-CN" dirty="0">
                <a:solidFill>
                  <a:srgbClr val="0070C0"/>
                </a:solidFill>
              </a:rPr>
              <a:t>user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embe</a:t>
            </a:r>
            <a:r>
              <a:rPr lang="en-US" altLang="zh-CN" dirty="0">
                <a:solidFill>
                  <a:srgbClr val="0070C0"/>
                </a:solidFill>
              </a:rPr>
              <a:t>.</a:t>
            </a:r>
            <a:r>
              <a:rPr lang="zh-CN" altLang="en-US" dirty="0">
                <a:solidFill>
                  <a:srgbClr val="0070C0"/>
                </a:solidFill>
              </a:rPr>
              <a:t>的获取并进行相关性过滤</a:t>
            </a:r>
            <a:endParaRPr lang="en-US" altLang="zh-CN" dirty="0">
              <a:solidFill>
                <a:srgbClr val="0070C0"/>
              </a:solidFill>
            </a:endParaRPr>
          </a:p>
          <a:p>
            <a:pPr lvl="1">
              <a:buSzPct val="100000"/>
            </a:pPr>
            <a:r>
              <a:rPr lang="en" altLang="zh-CN" dirty="0" err="1"/>
              <a:t>ocpc_plus_white_list_filter</a:t>
            </a:r>
            <a:r>
              <a:rPr lang="en-US" altLang="zh-CN" dirty="0"/>
              <a:t>()</a:t>
            </a:r>
          </a:p>
          <a:p>
            <a:pPr marL="914400" lvl="2" indent="0">
              <a:buSzPct val="100000"/>
              <a:buNone/>
            </a:pPr>
            <a:r>
              <a:rPr lang="zh-CN" altLang="en-US" dirty="0"/>
              <a:t>如果不在白名单中直接删除，如果在白名单中，按照白名单词典中的</a:t>
            </a:r>
            <a:r>
              <a:rPr lang="en-US" altLang="zh-CN" dirty="0"/>
              <a:t>ratio</a:t>
            </a:r>
            <a:r>
              <a:rPr lang="zh-CN" altLang="en-US" dirty="0"/>
              <a:t>进行过滤。</a:t>
            </a:r>
            <a:r>
              <a:rPr lang="en-US" altLang="zh-CN" dirty="0"/>
              <a:t>key(</a:t>
            </a:r>
            <a:r>
              <a:rPr lang="en-US" altLang="zh-CN" dirty="0" err="1"/>
              <a:t>unitid</a:t>
            </a:r>
            <a:r>
              <a:rPr lang="en-US" altLang="zh-CN" dirty="0"/>
              <a:t>&gt;</a:t>
            </a:r>
            <a:r>
              <a:rPr lang="en-US" altLang="zh-CN" dirty="0" err="1"/>
              <a:t>planid</a:t>
            </a:r>
            <a:r>
              <a:rPr lang="en-US" altLang="zh-CN" dirty="0"/>
              <a:t>&gt;</a:t>
            </a:r>
            <a:r>
              <a:rPr lang="en-US" altLang="zh-CN" dirty="0" err="1"/>
              <a:t>userid</a:t>
            </a:r>
            <a:r>
              <a:rPr lang="en-US" altLang="zh-CN" dirty="0"/>
              <a:t>)</a:t>
            </a:r>
            <a:r>
              <a:rPr lang="zh-CN" altLang="en-US" dirty="0"/>
              <a:t>白名单词典：</a:t>
            </a:r>
            <a:r>
              <a:rPr lang="en" altLang="zh-CN" dirty="0"/>
              <a:t> </a:t>
            </a:r>
            <a:r>
              <a:rPr lang="en" altLang="zh-CN" dirty="0" err="1"/>
              <a:t>feed_ocpc_ann_white_list_dict</a:t>
            </a:r>
            <a:r>
              <a:rPr lang="zh-CN" altLang="en-US" dirty="0"/>
              <a:t> </a:t>
            </a:r>
            <a:endParaRPr lang="en-US" altLang="zh-CN" dirty="0"/>
          </a:p>
          <a:p>
            <a:pPr lvl="1">
              <a:buSzPct val="100000"/>
            </a:pPr>
            <a:endParaRPr lang="en" altLang="zh-CN" dirty="0"/>
          </a:p>
          <a:p>
            <a:pPr lvl="1">
              <a:buSzPct val="100000"/>
            </a:pPr>
            <a:r>
              <a:rPr lang="en" altLang="zh-CN" dirty="0" err="1"/>
              <a:t>user_ads_vector_request</a:t>
            </a:r>
            <a:r>
              <a:rPr lang="en-US" altLang="zh-CN" dirty="0"/>
              <a:t>()</a:t>
            </a:r>
          </a:p>
          <a:p>
            <a:pPr marL="914400" lvl="2" indent="0">
              <a:buSzPct val="100000"/>
              <a:buNone/>
            </a:pPr>
            <a:r>
              <a:rPr lang="zh-CN" altLang="en-US" dirty="0"/>
              <a:t>使用分词后的</a:t>
            </a:r>
            <a:r>
              <a:rPr lang="en-US" altLang="zh-CN" dirty="0"/>
              <a:t>query</a:t>
            </a:r>
            <a:r>
              <a:rPr lang="zh-CN" altLang="en-US" dirty="0"/>
              <a:t>和每条广告分别请求</a:t>
            </a:r>
            <a:r>
              <a:rPr lang="en-US" altLang="zh-CN" dirty="0" err="1"/>
              <a:t>xbox</a:t>
            </a:r>
            <a:r>
              <a:rPr lang="zh-CN" altLang="en-US" dirty="0"/>
              <a:t>，获取对应的</a:t>
            </a:r>
            <a:r>
              <a:rPr lang="en-US" altLang="zh-CN" dirty="0"/>
              <a:t>embedding</a:t>
            </a:r>
            <a:r>
              <a:rPr lang="zh-CN" altLang="en-US" dirty="0"/>
              <a:t>，分别存入</a:t>
            </a:r>
            <a:r>
              <a:rPr lang="en" altLang="zh-CN" dirty="0" err="1"/>
              <a:t>user_vec</a:t>
            </a:r>
            <a:r>
              <a:rPr lang="zh-CN" altLang="en" dirty="0"/>
              <a:t>和</a:t>
            </a:r>
            <a:r>
              <a:rPr lang="en" altLang="zh-CN" dirty="0" err="1"/>
              <a:t>ad_vec</a:t>
            </a:r>
            <a:endParaRPr lang="en-US" altLang="zh-CN" dirty="0"/>
          </a:p>
          <a:p>
            <a:pPr lvl="1">
              <a:buSzPct val="100000"/>
            </a:pPr>
            <a:endParaRPr lang="en" altLang="zh-CN" dirty="0"/>
          </a:p>
          <a:p>
            <a:pPr lvl="1">
              <a:buSzPct val="100000"/>
            </a:pPr>
            <a:r>
              <a:rPr lang="en" altLang="zh-CN" dirty="0" err="1"/>
              <a:t>user_ads_vector_compute</a:t>
            </a:r>
            <a:r>
              <a:rPr lang="zh-CN" altLang="en-US" dirty="0"/>
              <a:t> 计算广告和用户的相关性</a:t>
            </a:r>
            <a:endParaRPr lang="en-US" altLang="zh-CN" dirty="0"/>
          </a:p>
          <a:p>
            <a:pPr marL="914400" lvl="2" indent="0">
              <a:buSzPct val="100000"/>
              <a:buNone/>
            </a:pPr>
            <a:endParaRPr lang="en" altLang="zh-CN" dirty="0"/>
          </a:p>
          <a:p>
            <a:pPr lvl="1">
              <a:buSzPct val="100000"/>
            </a:pPr>
            <a:r>
              <a:rPr lang="en" altLang="zh-CN" dirty="0" err="1"/>
              <a:t>ocpc_plus_relevance_filter</a:t>
            </a:r>
            <a:r>
              <a:rPr lang="en-US" altLang="zh-CN" dirty="0"/>
              <a:t>()</a:t>
            </a:r>
            <a:r>
              <a:rPr lang="zh-CN" altLang="en-US" dirty="0"/>
              <a:t>  相关性小于阈值的删除</a:t>
            </a:r>
            <a:endParaRPr lang="en-US" altLang="zh-CN" dirty="0"/>
          </a:p>
          <a:p>
            <a:pPr lvl="1"/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171520"/>
      </p:ext>
    </p:extLst>
  </p:cSld>
  <p:clrMapOvr>
    <a:masterClrMapping/>
  </p:clrMapOvr>
  <p:transition>
    <p:wipe dir="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5A43C4-A83C-5A48-A559-A59F9AEBE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72A727-33B7-AC4E-A6DF-057FB6DD8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33861"/>
            <a:ext cx="10896000" cy="4803868"/>
          </a:xfrm>
        </p:spPr>
        <p:txBody>
          <a:bodyPr/>
          <a:lstStyle/>
          <a:p>
            <a:pPr>
              <a:buSzPct val="100000"/>
            </a:pPr>
            <a:r>
              <a:rPr lang="en" altLang="zh-CN" dirty="0" err="1"/>
              <a:t>overseas_user_blacklist_filter</a:t>
            </a:r>
            <a:r>
              <a:rPr lang="en-US" altLang="zh-CN" dirty="0"/>
              <a:t>()</a:t>
            </a:r>
            <a:r>
              <a:rPr lang="zh-CN" altLang="en-US" dirty="0"/>
              <a:t> </a:t>
            </a:r>
            <a:endParaRPr lang="en-US" altLang="zh-CN" dirty="0"/>
          </a:p>
          <a:p>
            <a:pPr marL="45720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对海外用户</a:t>
            </a:r>
            <a:r>
              <a:rPr lang="en-US" altLang="zh-CN" dirty="0" err="1">
                <a:solidFill>
                  <a:srgbClr val="0070C0"/>
                </a:solidFill>
              </a:rPr>
              <a:t>userid</a:t>
            </a:r>
            <a:r>
              <a:rPr lang="zh-CN" altLang="en-US" dirty="0">
                <a:solidFill>
                  <a:srgbClr val="0070C0"/>
                </a:solidFill>
              </a:rPr>
              <a:t>粒度广告屏蔽</a:t>
            </a:r>
            <a:endParaRPr lang="en-US" altLang="zh-CN" dirty="0">
              <a:solidFill>
                <a:srgbClr val="0070C0"/>
              </a:solidFill>
            </a:endParaRPr>
          </a:p>
          <a:p>
            <a:pPr marL="457200" lvl="1" indent="0">
              <a:buSzPct val="100000"/>
              <a:buNone/>
            </a:pPr>
            <a:r>
              <a:rPr kumimoji="1" lang="zh-CN" altLang="en-US" dirty="0"/>
              <a:t>词典</a:t>
            </a:r>
            <a:r>
              <a:rPr kumimoji="1" lang="en-US" altLang="zh-CN" dirty="0"/>
              <a:t>(</a:t>
            </a:r>
            <a:r>
              <a:rPr lang="en" altLang="zh-CN" dirty="0"/>
              <a:t>OVERSEAS_USER_BLACKLIST</a:t>
            </a:r>
            <a:r>
              <a:rPr kumimoji="1" lang="en-US" altLang="zh-CN" dirty="0"/>
              <a:t>)</a:t>
            </a:r>
          </a:p>
          <a:p>
            <a:pPr marL="457200" lvl="1" indent="0">
              <a:buSzPct val="100000"/>
              <a:buNone/>
            </a:pPr>
            <a:endParaRPr kumimoji="1" lang="en-US" altLang="zh-CN" dirty="0"/>
          </a:p>
          <a:p>
            <a:pPr marL="400050">
              <a:buSzPct val="100000"/>
            </a:pPr>
            <a:r>
              <a:rPr lang="en" altLang="zh-CN" dirty="0" err="1"/>
              <a:t>over_charge_filter</a:t>
            </a:r>
            <a:r>
              <a:rPr lang="en-US" altLang="zh-CN" dirty="0"/>
              <a:t>()</a:t>
            </a:r>
            <a:r>
              <a:rPr lang="zh-CN" altLang="en-US" dirty="0"/>
              <a:t> 超消费过滤 </a:t>
            </a:r>
            <a:r>
              <a:rPr lang="en-US" altLang="zh-CN" dirty="0"/>
              <a:t>pids200</a:t>
            </a:r>
          </a:p>
          <a:p>
            <a:pPr marL="857250" lvl="1" indent="-342900">
              <a:buSzPct val="100000"/>
            </a:pPr>
            <a:r>
              <a:rPr lang="zh-CN" altLang="en-US" dirty="0">
                <a:solidFill>
                  <a:srgbClr val="0070C0"/>
                </a:solidFill>
              </a:rPr>
              <a:t>对作弊广告</a:t>
            </a:r>
            <a:r>
              <a:rPr lang="en-US" altLang="zh-CN" dirty="0">
                <a:solidFill>
                  <a:srgbClr val="0070C0"/>
                </a:solidFill>
              </a:rPr>
              <a:t>(</a:t>
            </a:r>
            <a:r>
              <a:rPr lang="en-US" altLang="zh-CN" dirty="0" err="1">
                <a:solidFill>
                  <a:srgbClr val="0070C0"/>
                </a:solidFill>
              </a:rPr>
              <a:t>bs</a:t>
            </a:r>
            <a:r>
              <a:rPr lang="zh-CN" altLang="en-US" dirty="0">
                <a:solidFill>
                  <a:srgbClr val="0070C0"/>
                </a:solidFill>
              </a:rPr>
              <a:t>上传</a:t>
            </a:r>
            <a:r>
              <a:rPr lang="en-US" altLang="zh-CN" dirty="0">
                <a:solidFill>
                  <a:srgbClr val="0070C0"/>
                </a:solidFill>
              </a:rPr>
              <a:t>)</a:t>
            </a:r>
            <a:r>
              <a:rPr lang="zh-CN" altLang="en-US" dirty="0">
                <a:solidFill>
                  <a:srgbClr val="0070C0"/>
                </a:solidFill>
              </a:rPr>
              <a:t>直接过滤，对疑似作弊进行按</a:t>
            </a:r>
            <a:r>
              <a:rPr lang="en-US" altLang="zh-CN" dirty="0">
                <a:solidFill>
                  <a:srgbClr val="0070C0"/>
                </a:solidFill>
              </a:rPr>
              <a:t>ratio</a:t>
            </a:r>
            <a:r>
              <a:rPr lang="zh-CN" altLang="en-US" dirty="0">
                <a:solidFill>
                  <a:srgbClr val="0070C0"/>
                </a:solidFill>
              </a:rPr>
              <a:t>展出</a:t>
            </a:r>
            <a:endParaRPr lang="en-US" altLang="zh-CN" dirty="0">
              <a:solidFill>
                <a:srgbClr val="0070C0"/>
              </a:solidFill>
            </a:endParaRPr>
          </a:p>
          <a:p>
            <a:pPr marL="857250" lvl="1" indent="-342900">
              <a:buSzPct val="100000"/>
            </a:pPr>
            <a:r>
              <a:rPr kumimoji="1" lang="zh-CN" altLang="en-US" dirty="0">
                <a:solidFill>
                  <a:srgbClr val="0070C0"/>
                </a:solidFill>
              </a:rPr>
              <a:t>对超消费广告查询字典获取展现概率展出，</a:t>
            </a:r>
            <a:endParaRPr kumimoji="1" lang="en-US" altLang="zh-CN" dirty="0">
              <a:solidFill>
                <a:srgbClr val="0070C0"/>
              </a:solidFill>
            </a:endParaRPr>
          </a:p>
          <a:p>
            <a:pPr marL="914400" lvl="2" indent="0">
              <a:buSzPct val="100000"/>
              <a:buNone/>
            </a:pPr>
            <a:r>
              <a:rPr kumimoji="1" lang="zh-CN" altLang="en-US" dirty="0"/>
              <a:t>词典</a:t>
            </a:r>
            <a:r>
              <a:rPr kumimoji="1" lang="en-US" altLang="zh-CN" dirty="0"/>
              <a:t>(</a:t>
            </a:r>
            <a:r>
              <a:rPr lang="en" altLang="zh-CN" dirty="0"/>
              <a:t>OVER_CHARGE_SHOW_PROB_DICT</a:t>
            </a:r>
            <a:r>
              <a:rPr kumimoji="1" lang="en-US" altLang="zh-CN" dirty="0"/>
              <a:t>)</a:t>
            </a:r>
          </a:p>
          <a:p>
            <a:pPr marL="857250" lvl="1" indent="-342900">
              <a:buSzPct val="100000"/>
            </a:pPr>
            <a:r>
              <a:rPr kumimoji="1" lang="zh-CN" altLang="en-US" dirty="0">
                <a:solidFill>
                  <a:srgbClr val="0070C0"/>
                </a:solidFill>
              </a:rPr>
              <a:t>低预算广告过滤</a:t>
            </a:r>
            <a:r>
              <a:rPr kumimoji="1" lang="zh-CN" altLang="en-US" dirty="0"/>
              <a:t>：</a:t>
            </a:r>
            <a:r>
              <a:rPr lang="zh-CN" altLang="en-US" dirty="0"/>
              <a:t>不在白名单且预算低于门槛或者点击数低于门槛值，进行过滤</a:t>
            </a:r>
            <a:endParaRPr lang="en-US" altLang="zh-CN" dirty="0"/>
          </a:p>
          <a:p>
            <a:pPr marL="857250" lvl="1" indent="-342900">
              <a:buSzPct val="100000"/>
            </a:pPr>
            <a:endParaRPr lang="en-US" altLang="zh-CN" dirty="0"/>
          </a:p>
          <a:p>
            <a:pPr>
              <a:buSzPct val="100000"/>
            </a:pPr>
            <a:r>
              <a:rPr lang="en" altLang="zh-CN" dirty="0" err="1"/>
              <a:t>feedbs_adv_same_user_idea_limit</a:t>
            </a:r>
            <a:r>
              <a:rPr lang="zh-CN" altLang="en-US" dirty="0"/>
              <a:t>， </a:t>
            </a:r>
            <a:r>
              <a:rPr lang="en-US" altLang="zh-CN" dirty="0"/>
              <a:t>pids100</a:t>
            </a:r>
          </a:p>
          <a:p>
            <a:pPr marL="45720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分触发分支对</a:t>
            </a:r>
            <a:r>
              <a:rPr lang="en-US" altLang="zh-CN" dirty="0">
                <a:solidFill>
                  <a:srgbClr val="0070C0"/>
                </a:solidFill>
              </a:rPr>
              <a:t>user</a:t>
            </a:r>
            <a:r>
              <a:rPr lang="zh-CN" altLang="en-US" dirty="0">
                <a:solidFill>
                  <a:srgbClr val="0070C0"/>
                </a:solidFill>
              </a:rPr>
              <a:t>数进行限制</a:t>
            </a:r>
            <a:endParaRPr lang="en" altLang="zh-CN" dirty="0">
              <a:solidFill>
                <a:srgbClr val="0070C0"/>
              </a:solidFill>
            </a:endParaRPr>
          </a:p>
          <a:p>
            <a:pPr lvl="1">
              <a:buSzPct val="100000"/>
            </a:pPr>
            <a:r>
              <a:rPr lang="zh-CN" altLang="en" dirty="0"/>
              <a:t>根据</a:t>
            </a:r>
            <a:r>
              <a:rPr lang="zh-CN" altLang="en-US" dirty="0"/>
              <a:t>触发类型优先级和</a:t>
            </a:r>
            <a:r>
              <a:rPr lang="en-US" altLang="zh-CN" dirty="0" err="1"/>
              <a:t>cpm</a:t>
            </a:r>
            <a:r>
              <a:rPr lang="zh-CN" altLang="en-US" dirty="0"/>
              <a:t>排序，</a:t>
            </a:r>
            <a:r>
              <a:rPr lang="en-US" altLang="zh-CN" dirty="0" err="1"/>
              <a:t>cpm</a:t>
            </a:r>
            <a:r>
              <a:rPr lang="en-US" altLang="zh-CN" dirty="0"/>
              <a:t>=</a:t>
            </a:r>
            <a:r>
              <a:rPr lang="en-US" altLang="zh-CN" dirty="0" err="1"/>
              <a:t>bsq</a:t>
            </a:r>
            <a:r>
              <a:rPr lang="zh-CN" altLang="en-US" dirty="0"/>
              <a:t>*</a:t>
            </a:r>
            <a:r>
              <a:rPr lang="en-US" altLang="zh-CN" dirty="0"/>
              <a:t>bid</a:t>
            </a:r>
          </a:p>
          <a:p>
            <a:pPr lvl="1">
              <a:buSzPct val="100000"/>
            </a:pPr>
            <a:r>
              <a:rPr lang="zh-CN" altLang="en-US" dirty="0"/>
              <a:t>对不同触发分支的广告进行截断，不允许一个广告主出现过多广告，</a:t>
            </a:r>
            <a:endParaRPr lang="en-US" altLang="zh-CN" dirty="0"/>
          </a:p>
          <a:p>
            <a:pPr lvl="1">
              <a:buSzPct val="100000"/>
            </a:pPr>
            <a:r>
              <a:rPr lang="zh-CN" altLang="en-US" dirty="0"/>
              <a:t>截断数量为</a:t>
            </a:r>
            <a:r>
              <a:rPr lang="en-US" altLang="zh-CN" dirty="0" err="1"/>
              <a:t>param</a:t>
            </a:r>
            <a:r>
              <a:rPr lang="zh-CN" altLang="en-US" dirty="0"/>
              <a:t>传入，</a:t>
            </a:r>
            <a:r>
              <a:rPr lang="en-US" altLang="zh-CN" dirty="0"/>
              <a:t>700</a:t>
            </a:r>
            <a:r>
              <a:rPr lang="zh-CN" altLang="en-US" dirty="0"/>
              <a:t>大部分分支为</a:t>
            </a:r>
            <a:r>
              <a:rPr lang="en-US" altLang="zh-CN" dirty="0"/>
              <a:t>1000</a:t>
            </a:r>
            <a:r>
              <a:rPr lang="zh-CN" altLang="en-US" dirty="0"/>
              <a:t>，</a:t>
            </a:r>
            <a:r>
              <a:rPr lang="en-US" altLang="zh-CN" dirty="0" err="1"/>
              <a:t>ocpc</a:t>
            </a:r>
            <a:r>
              <a:rPr lang="zh-CN" altLang="en-US" dirty="0"/>
              <a:t> </a:t>
            </a:r>
            <a:r>
              <a:rPr lang="en-US" altLang="zh-CN" dirty="0" err="1"/>
              <a:t>ann</a:t>
            </a:r>
            <a:r>
              <a:rPr lang="zh-CN" altLang="en-US" dirty="0"/>
              <a:t>为</a:t>
            </a:r>
            <a:r>
              <a:rPr lang="en-US" altLang="zh-CN" dirty="0"/>
              <a:t>10</a:t>
            </a:r>
            <a:r>
              <a:rPr lang="zh-CN" altLang="en-US" dirty="0"/>
              <a:t>，</a:t>
            </a:r>
            <a:r>
              <a:rPr lang="en-US" altLang="zh-CN" dirty="0"/>
              <a:t>package</a:t>
            </a:r>
            <a:r>
              <a:rPr lang="zh-CN" altLang="en-US" dirty="0"/>
              <a:t>分支为</a:t>
            </a:r>
            <a:r>
              <a:rPr lang="en-US" altLang="zh-CN" dirty="0"/>
              <a:t>0</a:t>
            </a:r>
            <a:endParaRPr lang="en" altLang="zh-CN" dirty="0"/>
          </a:p>
          <a:p>
            <a:pPr marL="514350" lvl="1" indent="0">
              <a:buNone/>
            </a:pPr>
            <a:endParaRPr lang="en-US" altLang="zh-CN" dirty="0"/>
          </a:p>
          <a:p>
            <a:pPr marL="857250" lvl="1" indent="-34290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439473"/>
      </p:ext>
    </p:extLst>
  </p:cSld>
  <p:clrMapOvr>
    <a:masterClrMapping/>
  </p:clrMapOvr>
  <p:transition>
    <p:wipe dir="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8C3C6C-7AE7-754F-B0BF-C7DFFED16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77994C-FE19-D948-94C1-EF0C57B59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46501"/>
            <a:ext cx="11582400" cy="4602162"/>
          </a:xfrm>
        </p:spPr>
        <p:txBody>
          <a:bodyPr/>
          <a:lstStyle/>
          <a:p>
            <a:pPr>
              <a:buSzPct val="100000"/>
            </a:pPr>
            <a:r>
              <a:rPr lang="zh-CN" altLang="en-US" dirty="0">
                <a:solidFill>
                  <a:srgbClr val="0070C0"/>
                </a:solidFill>
              </a:rPr>
              <a:t>优先队列合并策略</a:t>
            </a:r>
            <a:endParaRPr kumimoji="1" lang="en-US" altLang="zh-CN" dirty="0">
              <a:solidFill>
                <a:schemeClr val="accent5"/>
              </a:solidFill>
            </a:endParaRPr>
          </a:p>
          <a:p>
            <a:pPr>
              <a:buSzPct val="100000"/>
            </a:pPr>
            <a:r>
              <a:rPr lang="en" altLang="zh-CN" dirty="0" err="1"/>
              <a:t>bes_advlist_support_select_adv</a:t>
            </a:r>
            <a:r>
              <a:rPr lang="en-US" altLang="zh-CN" dirty="0"/>
              <a:t>():</a:t>
            </a:r>
            <a:endParaRPr kumimoji="1" lang="en-US" altLang="zh-CN" dirty="0"/>
          </a:p>
          <a:p>
            <a:pPr lvl="1">
              <a:buSzPct val="100000"/>
            </a:pPr>
            <a:r>
              <a:rPr lang="en" altLang="zh-CN" dirty="0" err="1"/>
              <a:t>bes_cold_boot_random_select</a:t>
            </a:r>
            <a:r>
              <a:rPr lang="zh-CN" altLang="en-US" dirty="0"/>
              <a:t> 开关打开：</a:t>
            </a:r>
            <a:endParaRPr lang="en-US" altLang="zh-CN" dirty="0"/>
          </a:p>
          <a:p>
            <a:pPr lvl="2">
              <a:buSzPct val="100000"/>
            </a:pPr>
            <a:r>
              <a:rPr lang="zh-CN" altLang="en-US" sz="1800" dirty="0"/>
              <a:t>拉取冷启动广告至</a:t>
            </a:r>
            <a:r>
              <a:rPr lang="en" altLang="zh-CN" sz="1800" dirty="0" err="1"/>
              <a:t>bes_cold_boot_random_advlist</a:t>
            </a:r>
            <a:r>
              <a:rPr lang="zh-CN" altLang="en" sz="1800" dirty="0"/>
              <a:t>广告</a:t>
            </a:r>
            <a:r>
              <a:rPr lang="zh-CN" altLang="en-US" sz="1800" dirty="0"/>
              <a:t>队列</a:t>
            </a:r>
            <a:endParaRPr lang="en-US" altLang="zh-CN" sz="1800" dirty="0"/>
          </a:p>
          <a:p>
            <a:pPr lvl="2">
              <a:buSzPct val="100000"/>
            </a:pPr>
            <a:r>
              <a:rPr lang="en" altLang="zh-CN" dirty="0" err="1"/>
              <a:t>random_shuffle</a:t>
            </a:r>
            <a:r>
              <a:rPr lang="zh-CN" altLang="en-US" dirty="0"/>
              <a:t>，随机打乱冷启动广告队列，使</a:t>
            </a:r>
            <a:r>
              <a:rPr lang="en-US" altLang="zh-CN" dirty="0" err="1"/>
              <a:t>cpm</a:t>
            </a:r>
            <a:r>
              <a:rPr lang="zh-CN" altLang="en-US" dirty="0"/>
              <a:t>低的广告有可能排到前面，加入到广告队列中</a:t>
            </a:r>
            <a:endParaRPr lang="en-US" altLang="zh-CN" sz="1800" dirty="0"/>
          </a:p>
          <a:p>
            <a:pPr lvl="2">
              <a:buSzPct val="100000"/>
            </a:pPr>
            <a:endParaRPr lang="en-US" altLang="zh-CN" dirty="0"/>
          </a:p>
          <a:p>
            <a:pPr lvl="1">
              <a:buSzPct val="100000"/>
            </a:pPr>
            <a:r>
              <a:rPr lang="zh-CN" altLang="en-US" dirty="0"/>
              <a:t>扶持文件</a:t>
            </a:r>
            <a:r>
              <a:rPr lang="en" altLang="zh-CN" dirty="0"/>
              <a:t>BES_ADVLIST_SUPPORT_CONF</a:t>
            </a:r>
            <a:r>
              <a:rPr lang="zh-CN" altLang="en-US" dirty="0"/>
              <a:t>获取扶持参数</a:t>
            </a:r>
            <a:endParaRPr lang="en-US" altLang="zh-CN" dirty="0"/>
          </a:p>
          <a:p>
            <a:pPr lvl="2">
              <a:buSzPct val="100000"/>
            </a:pPr>
            <a:r>
              <a:rPr lang="en-US" altLang="zh-CN" sz="1800" dirty="0"/>
              <a:t>key</a:t>
            </a:r>
            <a:r>
              <a:rPr lang="zh-CN" altLang="en-US" sz="1800" dirty="0"/>
              <a:t>：</a:t>
            </a:r>
            <a:r>
              <a:rPr lang="en" altLang="zh-CN" sz="1800" dirty="0"/>
              <a:t> </a:t>
            </a:r>
            <a:r>
              <a:rPr lang="en" altLang="zh-CN" sz="1800" dirty="0" err="1"/>
              <a:t>is_use_coldboot_ads_support</a:t>
            </a:r>
            <a:r>
              <a:rPr lang="zh-CN" altLang="en-US" sz="1800" dirty="0"/>
              <a:t>、</a:t>
            </a:r>
            <a:r>
              <a:rPr lang="en" altLang="zh-CN" sz="1800" dirty="0"/>
              <a:t> </a:t>
            </a:r>
            <a:r>
              <a:rPr lang="en" altLang="zh-CN" sz="1800" dirty="0" err="1"/>
              <a:t>ftype</a:t>
            </a:r>
            <a:r>
              <a:rPr lang="zh-CN" altLang="en-US" sz="1800" dirty="0"/>
              <a:t>、</a:t>
            </a:r>
            <a:r>
              <a:rPr lang="en" altLang="zh-CN" sz="1800" dirty="0"/>
              <a:t> </a:t>
            </a:r>
            <a:r>
              <a:rPr lang="en" altLang="zh-CN" sz="1800" dirty="0" err="1"/>
              <a:t>mining_type</a:t>
            </a:r>
            <a:r>
              <a:rPr lang="zh-CN" altLang="en-US" sz="1800" dirty="0"/>
              <a:t>、</a:t>
            </a:r>
            <a:r>
              <a:rPr lang="en" altLang="zh-CN" sz="1800" dirty="0"/>
              <a:t> </a:t>
            </a:r>
            <a:r>
              <a:rPr lang="en" altLang="zh-CN" sz="1800" dirty="0" err="1"/>
              <a:t>match_type</a:t>
            </a:r>
            <a:endParaRPr lang="en-US" altLang="zh-CN" sz="1800" dirty="0"/>
          </a:p>
          <a:p>
            <a:pPr lvl="2">
              <a:buSzPct val="100000"/>
            </a:pPr>
            <a:r>
              <a:rPr lang="en-US" altLang="zh-CN" sz="1800" dirty="0"/>
              <a:t>Value</a:t>
            </a:r>
            <a:r>
              <a:rPr lang="zh-CN" altLang="en-US" sz="1800" dirty="0"/>
              <a:t>：</a:t>
            </a:r>
            <a:r>
              <a:rPr lang="en-US" altLang="zh-CN" sz="1800" dirty="0"/>
              <a:t>limit</a:t>
            </a:r>
            <a:r>
              <a:rPr lang="zh-CN" altLang="en-US" sz="1800" dirty="0"/>
              <a:t>、</a:t>
            </a:r>
            <a:r>
              <a:rPr lang="en-US" altLang="zh-CN" sz="1800" dirty="0"/>
              <a:t>priority</a:t>
            </a:r>
            <a:r>
              <a:rPr lang="zh-CN" altLang="en-US" sz="1800" dirty="0"/>
              <a:t>、</a:t>
            </a:r>
            <a:r>
              <a:rPr lang="en-US" altLang="zh-CN" sz="1800" dirty="0" err="1"/>
              <a:t>group_id</a:t>
            </a:r>
            <a:r>
              <a:rPr lang="zh-CN" altLang="en-US" sz="1800" dirty="0"/>
              <a:t>参数</a:t>
            </a:r>
            <a:endParaRPr lang="en-US" altLang="zh-CN" sz="1800" dirty="0"/>
          </a:p>
          <a:p>
            <a:pPr lvl="2">
              <a:buSzPct val="100000"/>
            </a:pPr>
            <a:endParaRPr lang="en-US" altLang="zh-CN" sz="2000" dirty="0"/>
          </a:p>
          <a:p>
            <a:pPr>
              <a:buSzPct val="100000"/>
            </a:pPr>
            <a:r>
              <a:rPr lang="en" altLang="zh-CN" dirty="0" err="1"/>
              <a:t>add_adv_to_bes_advlist</a:t>
            </a:r>
            <a:r>
              <a:rPr lang="en-US" altLang="zh-CN" dirty="0"/>
              <a:t>()</a:t>
            </a:r>
            <a:r>
              <a:rPr lang="zh-CN" altLang="en-US" dirty="0"/>
              <a:t>：</a:t>
            </a:r>
            <a:endParaRPr lang="en-US" altLang="zh-CN" dirty="0"/>
          </a:p>
          <a:p>
            <a:pPr lvl="2">
              <a:buSzPct val="100000"/>
            </a:pPr>
            <a:r>
              <a:rPr lang="zh-CN" altLang="en-US" sz="1800" dirty="0"/>
              <a:t>判断</a:t>
            </a:r>
            <a:r>
              <a:rPr lang="en-US" altLang="zh-CN" sz="1800" dirty="0" err="1"/>
              <a:t>group_id</a:t>
            </a:r>
            <a:r>
              <a:rPr lang="zh-CN" altLang="en-US" sz="1800" dirty="0"/>
              <a:t>的</a:t>
            </a:r>
            <a:r>
              <a:rPr lang="en" altLang="zh-CN" sz="1800" dirty="0" err="1"/>
              <a:t>bes_support_cnt</a:t>
            </a:r>
            <a:r>
              <a:rPr lang="zh-CN" altLang="en-US" sz="1800" dirty="0"/>
              <a:t>，是否达到</a:t>
            </a:r>
            <a:r>
              <a:rPr lang="en-US" altLang="zh-CN" sz="1800" dirty="0"/>
              <a:t>limit</a:t>
            </a:r>
            <a:r>
              <a:rPr lang="zh-CN" altLang="en-US" sz="1800" dirty="0"/>
              <a:t>上限</a:t>
            </a:r>
            <a:endParaRPr lang="en-US" altLang="zh-CN" sz="1800" dirty="0"/>
          </a:p>
          <a:p>
            <a:pPr lvl="2">
              <a:buSzPct val="100000"/>
            </a:pPr>
            <a:r>
              <a:rPr lang="zh-CN" altLang="en-US" sz="1800" dirty="0"/>
              <a:t>按照</a:t>
            </a:r>
            <a:r>
              <a:rPr lang="en-US" altLang="zh-CN" sz="1800" dirty="0"/>
              <a:t>priority</a:t>
            </a:r>
            <a:r>
              <a:rPr lang="zh-CN" altLang="en-US" sz="1800" dirty="0"/>
              <a:t>将广告插入到广告队列中，</a:t>
            </a:r>
            <a:r>
              <a:rPr lang="en" altLang="zh-CN" dirty="0" err="1"/>
              <a:t>bes_support_advlist_array</a:t>
            </a:r>
            <a:r>
              <a:rPr lang="en-US" altLang="zh-CN" dirty="0"/>
              <a:t>[priority]=[adv1,</a:t>
            </a:r>
            <a:r>
              <a:rPr lang="zh-CN" altLang="en-US" dirty="0"/>
              <a:t> </a:t>
            </a:r>
            <a:r>
              <a:rPr lang="en-US" altLang="zh-CN" dirty="0"/>
              <a:t>adv2</a:t>
            </a:r>
            <a:r>
              <a:rPr lang="zh-CN" altLang="en-US" dirty="0"/>
              <a:t>，</a:t>
            </a:r>
            <a:r>
              <a:rPr lang="en-US" altLang="zh-CN" dirty="0"/>
              <a:t>……]</a:t>
            </a:r>
            <a:endParaRPr lang="en" altLang="zh-CN" dirty="0"/>
          </a:p>
          <a:p>
            <a:pPr lvl="2">
              <a:buSzPct val="100000"/>
            </a:pPr>
            <a:r>
              <a:rPr lang="zh-CN" altLang="en-US" sz="1800" dirty="0"/>
              <a:t>最终广告队列按照优先级由高到低排列</a:t>
            </a:r>
            <a:endParaRPr lang="en-US" altLang="zh-CN" sz="1800" dirty="0"/>
          </a:p>
          <a:p>
            <a:pPr lvl="1"/>
            <a:endParaRPr lang="en-US" altLang="zh-CN" sz="2400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96863871"/>
      </p:ext>
    </p:extLst>
  </p:cSld>
  <p:clrMapOvr>
    <a:masterClrMapping/>
  </p:clrMapOvr>
  <p:transition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06FAD4-2D69-6C46-827B-257001DFD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A68BF9-926C-EC43-A323-25D971738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buSzPct val="100000"/>
              <a:buFont typeface="Wingdings" pitchFamily="2" charset="2"/>
              <a:buChar char="l"/>
            </a:pPr>
            <a:r>
              <a:rPr lang="en-US" altLang="zh-CN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feedproxy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整体代码梳理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SzPct val="100000"/>
              <a:buFont typeface="Wingdings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与下游交互</a:t>
            </a:r>
            <a:endParaRPr lang="zh-CN" altLang="en-US" dirty="0"/>
          </a:p>
          <a:p>
            <a:pPr>
              <a:lnSpc>
                <a:spcPct val="200000"/>
              </a:lnSpc>
              <a:buSzPct val="100000"/>
              <a:buFont typeface="Wingdings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策略执行整体梳理</a:t>
            </a:r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7180824"/>
      </p:ext>
    </p:extLst>
  </p:cSld>
  <p:clrMapOvr>
    <a:masterClrMapping/>
  </p:clrMapOvr>
  <p:transition>
    <p:wipe dir="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0B18C-D576-3946-BBE6-7C41B0A5D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E102F9-E4AF-AC43-89FA-816961614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00000"/>
            </a:pPr>
            <a:r>
              <a:rPr lang="en" altLang="zh-CN" dirty="0" err="1"/>
              <a:t>ad_region_blacklist_filter</a:t>
            </a:r>
            <a:r>
              <a:rPr lang="zh-CN" altLang="en-US" dirty="0"/>
              <a:t>  </a:t>
            </a:r>
            <a:endParaRPr lang="en-US" altLang="zh-CN" dirty="0"/>
          </a:p>
          <a:p>
            <a:pPr marL="45720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地域黑名单过滤</a:t>
            </a:r>
            <a:r>
              <a:rPr lang="zh-CN" altLang="en-US" dirty="0"/>
              <a:t>，</a:t>
            </a:r>
            <a:r>
              <a:rPr lang="en-US" altLang="zh-CN" dirty="0"/>
              <a:t>key(</a:t>
            </a:r>
            <a:r>
              <a:rPr lang="en-US" altLang="zh-CN" dirty="0" err="1"/>
              <a:t>region+pid</a:t>
            </a:r>
            <a:r>
              <a:rPr lang="en-US" altLang="zh-CN" dirty="0"/>
              <a:t>)</a:t>
            </a:r>
            <a:r>
              <a:rPr lang="zh-CN" altLang="en-US" dirty="0"/>
              <a:t>，词典</a:t>
            </a:r>
            <a:r>
              <a:rPr lang="en-US" altLang="zh-CN" dirty="0"/>
              <a:t>(</a:t>
            </a:r>
            <a:r>
              <a:rPr lang="en" altLang="zh-CN" dirty="0"/>
              <a:t>AD_REGION_BLACKLIST</a:t>
            </a:r>
            <a:r>
              <a:rPr lang="en-US" altLang="zh-CN" dirty="0"/>
              <a:t>)</a:t>
            </a:r>
          </a:p>
          <a:p>
            <a:pPr marL="457200" lvl="1" indent="0">
              <a:buSzPct val="100000"/>
              <a:buNone/>
            </a:pPr>
            <a:endParaRPr lang="en-US" altLang="zh-CN" dirty="0"/>
          </a:p>
          <a:p>
            <a:pPr>
              <a:buSzPct val="100000"/>
            </a:pPr>
            <a:r>
              <a:rPr lang="en" altLang="zh-CN" dirty="0" err="1"/>
              <a:t>ad_force_src_ids_filter</a:t>
            </a:r>
            <a:r>
              <a:rPr lang="zh-CN" altLang="en-US" dirty="0"/>
              <a:t> </a:t>
            </a:r>
            <a:endParaRPr lang="en-US" altLang="zh-CN" dirty="0"/>
          </a:p>
          <a:p>
            <a:pPr marL="45720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某些</a:t>
            </a:r>
            <a:r>
              <a:rPr lang="en-US" altLang="zh-CN" dirty="0">
                <a:solidFill>
                  <a:srgbClr val="0070C0"/>
                </a:solidFill>
              </a:rPr>
              <a:t>plan</a:t>
            </a:r>
            <a:r>
              <a:rPr lang="zh-CN" altLang="en-US" dirty="0">
                <a:solidFill>
                  <a:srgbClr val="0070C0"/>
                </a:solidFill>
              </a:rPr>
              <a:t>只能投某些</a:t>
            </a:r>
            <a:r>
              <a:rPr lang="en-US" altLang="zh-CN" dirty="0" err="1">
                <a:solidFill>
                  <a:srgbClr val="0070C0"/>
                </a:solidFill>
              </a:rPr>
              <a:t>cmatch</a:t>
            </a:r>
            <a:r>
              <a:rPr lang="zh-CN" altLang="en-US" dirty="0">
                <a:solidFill>
                  <a:srgbClr val="0070C0"/>
                </a:solidFill>
              </a:rPr>
              <a:t>进行过滤</a:t>
            </a:r>
            <a:endParaRPr lang="en-US" altLang="zh-CN" dirty="0">
              <a:solidFill>
                <a:srgbClr val="0070C0"/>
              </a:solidFill>
            </a:endParaRPr>
          </a:p>
          <a:p>
            <a:pPr marL="457200" lvl="1" indent="0">
              <a:buSzPct val="100000"/>
              <a:buNone/>
            </a:pPr>
            <a:endParaRPr lang="en-US" altLang="zh-CN" dirty="0">
              <a:solidFill>
                <a:srgbClr val="0070C0"/>
              </a:solidFill>
            </a:endParaRPr>
          </a:p>
          <a:p>
            <a:pPr marL="457200" lvl="1" indent="0">
              <a:buSzPct val="100000"/>
              <a:buNone/>
            </a:pPr>
            <a:endParaRPr lang="en-US" altLang="zh-CN" dirty="0">
              <a:solidFill>
                <a:srgbClr val="0070C0"/>
              </a:solidFill>
            </a:endParaRPr>
          </a:p>
          <a:p>
            <a:pPr marL="400050">
              <a:buSzPct val="100000"/>
            </a:pPr>
            <a:r>
              <a:rPr lang="en" altLang="zh-CN" dirty="0" err="1"/>
              <a:t>installed_app_filter</a:t>
            </a:r>
            <a:endParaRPr lang="en" altLang="zh-CN" dirty="0"/>
          </a:p>
          <a:p>
            <a:pPr marL="51435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 对下载类广告</a:t>
            </a:r>
            <a:r>
              <a:rPr lang="en-US" altLang="zh-CN" dirty="0">
                <a:solidFill>
                  <a:srgbClr val="0070C0"/>
                </a:solidFill>
              </a:rPr>
              <a:t>(</a:t>
            </a:r>
            <a:r>
              <a:rPr lang="en-US" altLang="zh-CN" dirty="0" err="1">
                <a:solidFill>
                  <a:srgbClr val="0070C0"/>
                </a:solidFill>
              </a:rPr>
              <a:t>mt</a:t>
            </a:r>
            <a:r>
              <a:rPr lang="en-US" altLang="zh-CN" dirty="0">
                <a:solidFill>
                  <a:srgbClr val="0070C0"/>
                </a:solidFill>
              </a:rPr>
              <a:t>=16511/16512/16513)</a:t>
            </a:r>
            <a:r>
              <a:rPr lang="zh-CN" altLang="en-US" dirty="0">
                <a:solidFill>
                  <a:srgbClr val="0070C0"/>
                </a:solidFill>
              </a:rPr>
              <a:t>进行</a:t>
            </a:r>
            <a:r>
              <a:rPr lang="en-US" altLang="zh-CN" dirty="0" err="1">
                <a:solidFill>
                  <a:srgbClr val="0070C0"/>
                </a:solidFill>
              </a:rPr>
              <a:t>dt_applist</a:t>
            </a:r>
            <a:r>
              <a:rPr lang="zh-CN" altLang="en-US" dirty="0">
                <a:solidFill>
                  <a:srgbClr val="0070C0"/>
                </a:solidFill>
              </a:rPr>
              <a:t>包名判断，如果已安装则过滤</a:t>
            </a:r>
            <a:endParaRPr lang="en-US" altLang="zh-CN" dirty="0">
              <a:solidFill>
                <a:srgbClr val="0070C0"/>
              </a:solidFill>
            </a:endParaRPr>
          </a:p>
          <a:p>
            <a:pPr marL="51435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其中</a:t>
            </a:r>
            <a:r>
              <a:rPr lang="en-US" altLang="zh-CN" dirty="0" err="1">
                <a:solidFill>
                  <a:srgbClr val="0070C0"/>
                </a:solidFill>
              </a:rPr>
              <a:t>dt_applist</a:t>
            </a:r>
            <a:r>
              <a:rPr lang="zh-CN" altLang="en-US" dirty="0">
                <a:solidFill>
                  <a:srgbClr val="0070C0"/>
                </a:solidFill>
              </a:rPr>
              <a:t> 是</a:t>
            </a:r>
            <a:r>
              <a:rPr lang="en-US" altLang="zh-CN" dirty="0">
                <a:solidFill>
                  <a:srgbClr val="0070C0"/>
                </a:solidFill>
              </a:rPr>
              <a:t>AS</a:t>
            </a:r>
            <a:r>
              <a:rPr lang="zh-CN" altLang="en-US" dirty="0">
                <a:solidFill>
                  <a:srgbClr val="0070C0"/>
                </a:solidFill>
              </a:rPr>
              <a:t>通过请求</a:t>
            </a:r>
            <a:r>
              <a:rPr lang="en-US" altLang="zh-CN" dirty="0" err="1">
                <a:solidFill>
                  <a:srgbClr val="0070C0"/>
                </a:solidFill>
              </a:rPr>
              <a:t>upin</a:t>
            </a:r>
            <a:r>
              <a:rPr lang="en-US" altLang="zh-CN" dirty="0">
                <a:solidFill>
                  <a:srgbClr val="0070C0"/>
                </a:solidFill>
              </a:rPr>
              <a:t>/</a:t>
            </a:r>
            <a:r>
              <a:rPr lang="en-US" altLang="zh-CN" dirty="0" err="1">
                <a:solidFill>
                  <a:srgbClr val="0070C0"/>
                </a:solidFill>
              </a:rPr>
              <a:t>uas</a:t>
            </a:r>
            <a:r>
              <a:rPr lang="zh-CN" altLang="en-US" dirty="0">
                <a:solidFill>
                  <a:srgbClr val="0070C0"/>
                </a:solidFill>
              </a:rPr>
              <a:t>获取</a:t>
            </a:r>
            <a:endParaRPr lang="en-US" altLang="zh-CN" dirty="0">
              <a:solidFill>
                <a:srgbClr val="0070C0"/>
              </a:solidFill>
            </a:endParaRPr>
          </a:p>
          <a:p>
            <a:pPr marL="514350" lvl="1" indent="0">
              <a:buSzPct val="100000"/>
              <a:buNone/>
            </a:pPr>
            <a:r>
              <a:rPr lang="en-US" altLang="zh-CN" dirty="0"/>
              <a:t>713,700, 716, 710</a:t>
            </a:r>
            <a:r>
              <a:rPr lang="zh-CN" altLang="en-US" dirty="0"/>
              <a:t> 不请求</a:t>
            </a:r>
            <a:r>
              <a:rPr lang="en-US" altLang="zh-CN" dirty="0" err="1"/>
              <a:t>upin</a:t>
            </a:r>
            <a:r>
              <a:rPr lang="zh-CN" altLang="en-US" dirty="0"/>
              <a:t>，在</a:t>
            </a:r>
            <a:r>
              <a:rPr lang="en-US" altLang="zh-CN" dirty="0" err="1"/>
              <a:t>feedas</a:t>
            </a:r>
            <a:r>
              <a:rPr lang="zh-CN" altLang="en-US" dirty="0"/>
              <a:t> </a:t>
            </a:r>
            <a:r>
              <a:rPr lang="en-US" altLang="zh-CN" dirty="0" err="1"/>
              <a:t>global_params.conf</a:t>
            </a:r>
            <a:r>
              <a:rPr lang="zh-CN" altLang="en-US" dirty="0"/>
              <a:t>中配置</a:t>
            </a:r>
            <a:endParaRPr lang="en-US" altLang="zh-C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8416"/>
      </p:ext>
    </p:extLst>
  </p:cSld>
  <p:clrMapOvr>
    <a:masterClrMapping/>
  </p:clrMapOvr>
  <p:transition>
    <p:wipe dir="d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CFD282-CBBE-8146-A067-A27AC7E55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F81BFE-7609-114E-8F43-8FDE7604C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475" y="1317120"/>
            <a:ext cx="10896000" cy="5540880"/>
          </a:xfrm>
        </p:spPr>
        <p:txBody>
          <a:bodyPr/>
          <a:lstStyle/>
          <a:p>
            <a:pPr>
              <a:buSzPct val="100000"/>
            </a:pPr>
            <a:r>
              <a:rPr lang="en" altLang="zh-CN" sz="2000" dirty="0" err="1"/>
              <a:t>interact_with_bcsvr_recv_and_parse_async</a:t>
            </a:r>
            <a:r>
              <a:rPr lang="en-US" altLang="zh-CN" sz="2000" dirty="0"/>
              <a:t>()</a:t>
            </a:r>
            <a:r>
              <a:rPr lang="zh-CN" altLang="en-US" sz="2000" dirty="0"/>
              <a:t> </a:t>
            </a:r>
            <a:r>
              <a:rPr lang="zh-CN" altLang="en-US" sz="2000" dirty="0">
                <a:solidFill>
                  <a:srgbClr val="0070C0"/>
                </a:solidFill>
              </a:rPr>
              <a:t>消费控制</a:t>
            </a:r>
            <a:endParaRPr lang="en-US" altLang="zh-CN" sz="2000" dirty="0">
              <a:solidFill>
                <a:srgbClr val="0070C0"/>
              </a:solidFill>
            </a:endParaRPr>
          </a:p>
          <a:p>
            <a:pPr lvl="1">
              <a:buSzPct val="100000"/>
            </a:pPr>
            <a:r>
              <a:rPr lang="en" altLang="zh-CN" sz="1800" dirty="0" err="1"/>
              <a:t>parse_feed_info</a:t>
            </a:r>
            <a:r>
              <a:rPr lang="en-US" altLang="zh-CN" sz="1800" dirty="0"/>
              <a:t>()</a:t>
            </a:r>
          </a:p>
          <a:p>
            <a:pPr marL="914400" lvl="2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获取媒体质量（高中低）</a:t>
            </a:r>
            <a:endParaRPr lang="en-US" altLang="zh-CN" dirty="0">
              <a:solidFill>
                <a:srgbClr val="0070C0"/>
              </a:solidFill>
            </a:endParaRPr>
          </a:p>
          <a:p>
            <a:pPr marL="914400" lvl="2" indent="0">
              <a:buSzPct val="100000"/>
              <a:buNone/>
            </a:pPr>
            <a:r>
              <a:rPr lang="zh-CN" altLang="en-US" dirty="0"/>
              <a:t>根据</a:t>
            </a:r>
            <a:r>
              <a:rPr lang="en-US" altLang="zh-CN" dirty="0" err="1"/>
              <a:t>budget_control.con</a:t>
            </a:r>
            <a:r>
              <a:rPr lang="zh-CN" altLang="en-US" dirty="0"/>
              <a:t>中配置的</a:t>
            </a:r>
            <a:r>
              <a:rPr lang="en-US" altLang="zh-CN" dirty="0" err="1"/>
              <a:t>beslevel</a:t>
            </a:r>
            <a:r>
              <a:rPr lang="zh-CN" altLang="en-US" dirty="0"/>
              <a:t>和媒体质量的对比，获取当前媒体的</a:t>
            </a:r>
            <a:r>
              <a:rPr lang="en" altLang="zh-CN" dirty="0"/>
              <a:t>td-&gt;_</a:t>
            </a:r>
            <a:r>
              <a:rPr lang="en" altLang="zh-CN" dirty="0" err="1"/>
              <a:t>quality_level</a:t>
            </a:r>
            <a:endParaRPr lang="en-US" altLang="zh-CN" dirty="0"/>
          </a:p>
          <a:p>
            <a:pPr marL="914400" lvl="2" indent="0">
              <a:buSzPct val="100000"/>
              <a:buNone/>
            </a:pPr>
            <a:endParaRPr lang="en-US" altLang="zh-CN" sz="1400" dirty="0"/>
          </a:p>
          <a:p>
            <a:pPr lvl="1">
              <a:buSzPct val="100000"/>
            </a:pPr>
            <a:r>
              <a:rPr lang="en" altLang="zh-CN" sz="1800" dirty="0" err="1"/>
              <a:t>build_budget_id_set</a:t>
            </a:r>
            <a:r>
              <a:rPr lang="en-US" altLang="zh-CN" sz="1800" dirty="0"/>
              <a:t>()</a:t>
            </a:r>
            <a:r>
              <a:rPr lang="zh-CN" altLang="en-US" sz="1800" dirty="0"/>
              <a:t>，</a:t>
            </a:r>
            <a:endParaRPr lang="en-US" altLang="zh-CN" sz="1800" dirty="0"/>
          </a:p>
          <a:p>
            <a:pPr marL="914400" lvl="2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获取当前广告的</a:t>
            </a:r>
            <a:r>
              <a:rPr lang="en-US" altLang="zh-CN" dirty="0" err="1">
                <a:solidFill>
                  <a:srgbClr val="0070C0"/>
                </a:solidFill>
              </a:rPr>
              <a:t>budget_id</a:t>
            </a:r>
            <a:r>
              <a:rPr lang="zh-CN" altLang="en-US" dirty="0">
                <a:solidFill>
                  <a:srgbClr val="0070C0"/>
                </a:solidFill>
              </a:rPr>
              <a:t>（在</a:t>
            </a:r>
            <a:r>
              <a:rPr lang="en-US" altLang="zh-CN" dirty="0" err="1">
                <a:solidFill>
                  <a:srgbClr val="0070C0"/>
                </a:solidFill>
              </a:rPr>
              <a:t>src_id</a:t>
            </a:r>
            <a:r>
              <a:rPr lang="zh-CN" altLang="en-US" dirty="0">
                <a:solidFill>
                  <a:srgbClr val="0070C0"/>
                </a:solidFill>
              </a:rPr>
              <a:t>策略中调用）</a:t>
            </a:r>
            <a:endParaRPr lang="en-US" altLang="zh-CN" dirty="0">
              <a:solidFill>
                <a:srgbClr val="0070C0"/>
              </a:solidFill>
            </a:endParaRPr>
          </a:p>
          <a:p>
            <a:pPr lvl="2">
              <a:buSzPct val="100000"/>
            </a:pPr>
            <a:r>
              <a:rPr lang="zh-CN" altLang="en-US" dirty="0"/>
              <a:t>根据当前</a:t>
            </a:r>
            <a:r>
              <a:rPr lang="en-US" altLang="zh-CN" dirty="0" err="1"/>
              <a:t>cmatch</a:t>
            </a:r>
            <a:r>
              <a:rPr lang="zh-CN" altLang="en-US" dirty="0"/>
              <a:t>获取</a:t>
            </a:r>
            <a:r>
              <a:rPr lang="en-US" altLang="zh-CN" dirty="0" err="1"/>
              <a:t>buget_control</a:t>
            </a:r>
            <a:r>
              <a:rPr lang="zh-CN" altLang="en-US" dirty="0"/>
              <a:t>的配置文件中的</a:t>
            </a:r>
            <a:r>
              <a:rPr lang="en-US" altLang="zh-CN" dirty="0" err="1"/>
              <a:t>buget_id</a:t>
            </a:r>
            <a:endParaRPr lang="en-US" altLang="zh-CN" dirty="0"/>
          </a:p>
          <a:p>
            <a:pPr lvl="2">
              <a:buSzPct val="100000"/>
            </a:pPr>
            <a:r>
              <a:rPr lang="zh-CN" altLang="en-US" dirty="0"/>
              <a:t>根据媒体</a:t>
            </a:r>
            <a:r>
              <a:rPr lang="en" altLang="zh-CN" dirty="0" err="1"/>
              <a:t>quality_level</a:t>
            </a:r>
            <a:r>
              <a:rPr lang="zh-CN" altLang="en-US" dirty="0"/>
              <a:t>，加入配置文件中的</a:t>
            </a:r>
            <a:r>
              <a:rPr lang="en-US" altLang="zh-CN" dirty="0" err="1"/>
              <a:t>budget_id</a:t>
            </a:r>
            <a:r>
              <a:rPr lang="zh-CN" altLang="en-US" dirty="0"/>
              <a:t>，存入</a:t>
            </a:r>
            <a:r>
              <a:rPr lang="en" altLang="zh-CN" dirty="0"/>
              <a:t>_</a:t>
            </a:r>
            <a:r>
              <a:rPr lang="en" altLang="zh-CN" dirty="0" err="1"/>
              <a:t>budget_id_set</a:t>
            </a:r>
            <a:endParaRPr lang="en-US" altLang="zh-CN" dirty="0"/>
          </a:p>
          <a:p>
            <a:pPr lvl="2">
              <a:buSzPct val="100000"/>
            </a:pPr>
            <a:r>
              <a:rPr lang="en-US" altLang="zh-CN" dirty="0"/>
              <a:t>Charge_control_v2</a:t>
            </a:r>
            <a:r>
              <a:rPr lang="zh-CN" altLang="en-US" dirty="0"/>
              <a:t>： 对于以下</a:t>
            </a:r>
            <a:r>
              <a:rPr lang="en-US" altLang="zh-CN" dirty="0" err="1"/>
              <a:t>budget_id</a:t>
            </a:r>
            <a:r>
              <a:rPr lang="zh-CN" altLang="en-US" dirty="0"/>
              <a:t>加入</a:t>
            </a:r>
            <a:r>
              <a:rPr lang="en" altLang="zh-CN" dirty="0"/>
              <a:t>_</a:t>
            </a:r>
            <a:r>
              <a:rPr lang="en" altLang="zh-CN" dirty="0" err="1"/>
              <a:t>bes_multi_charge_contorl_budget_id_set</a:t>
            </a:r>
            <a:endParaRPr lang="en-US" altLang="zh-CN" dirty="0"/>
          </a:p>
          <a:p>
            <a:pPr marL="914400" lvl="2" indent="0">
              <a:buSzPct val="100000"/>
              <a:buNone/>
            </a:pPr>
            <a:r>
              <a:rPr lang="zh-CN" altLang="en-US" dirty="0"/>
              <a:t>    </a:t>
            </a:r>
            <a:r>
              <a:rPr lang="en-US" altLang="zh-CN" dirty="0"/>
              <a:t>3011,3016,3015</a:t>
            </a:r>
            <a:r>
              <a:rPr lang="zh-CN" altLang="en-US" dirty="0"/>
              <a:t>，单独进行</a:t>
            </a:r>
            <a:r>
              <a:rPr lang="en-US" altLang="zh-CN" dirty="0"/>
              <a:t>ratio</a:t>
            </a:r>
            <a:r>
              <a:rPr lang="zh-CN" altLang="en-US" dirty="0"/>
              <a:t>获取</a:t>
            </a:r>
            <a:endParaRPr lang="en-US" altLang="zh-CN" dirty="0"/>
          </a:p>
          <a:p>
            <a:pPr marL="914400" lvl="2" indent="0">
              <a:buSzPct val="100000"/>
              <a:buNone/>
            </a:pPr>
            <a:endParaRPr lang="en-US" altLang="zh-CN" sz="1400" dirty="0"/>
          </a:p>
          <a:p>
            <a:pPr marL="857250" lvl="1" indent="-342900">
              <a:buSzPct val="100000"/>
            </a:pPr>
            <a:r>
              <a:rPr lang="en" altLang="zh-CN" sz="1800" dirty="0" err="1"/>
              <a:t>parse_bcsvr_response</a:t>
            </a:r>
            <a:r>
              <a:rPr lang="en-US" altLang="zh-CN" sz="1800" dirty="0"/>
              <a:t>()</a:t>
            </a:r>
            <a:endParaRPr lang="en" altLang="zh-CN" sz="1800" dirty="0"/>
          </a:p>
          <a:p>
            <a:pPr marL="914400" lvl="2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解析</a:t>
            </a:r>
            <a:r>
              <a:rPr lang="en-US" altLang="zh-CN" dirty="0" err="1">
                <a:solidFill>
                  <a:srgbClr val="0070C0"/>
                </a:solidFill>
              </a:rPr>
              <a:t>bcsvr</a:t>
            </a:r>
            <a:r>
              <a:rPr lang="zh-CN" altLang="en-US" dirty="0">
                <a:solidFill>
                  <a:srgbClr val="0070C0"/>
                </a:solidFill>
              </a:rPr>
              <a:t>数据，存入</a:t>
            </a:r>
            <a:r>
              <a:rPr lang="en" altLang="zh-CN" dirty="0" err="1">
                <a:solidFill>
                  <a:srgbClr val="0070C0"/>
                </a:solidFill>
              </a:rPr>
              <a:t>budget_item_map</a:t>
            </a:r>
            <a:r>
              <a:rPr lang="en-US" altLang="zh-CN" dirty="0"/>
              <a:t>(u</a:t>
            </a:r>
            <a:r>
              <a:rPr lang="en" altLang="zh-CN" dirty="0" err="1"/>
              <a:t>ser</a:t>
            </a:r>
            <a:r>
              <a:rPr lang="zh-CN" altLang="en-US" dirty="0"/>
              <a:t> </a:t>
            </a:r>
            <a:r>
              <a:rPr lang="en-US" altLang="zh-CN" dirty="0" err="1"/>
              <a:t>planid</a:t>
            </a:r>
            <a:r>
              <a:rPr lang="zh-CN" altLang="en-US" dirty="0"/>
              <a:t> </a:t>
            </a:r>
            <a:r>
              <a:rPr lang="en-US" altLang="zh-CN" dirty="0" err="1"/>
              <a:t>tag_id</a:t>
            </a:r>
            <a:r>
              <a:rPr lang="zh-CN" altLang="en-US" dirty="0"/>
              <a:t> </a:t>
            </a:r>
            <a:r>
              <a:rPr lang="en-US" altLang="zh-CN" dirty="0"/>
              <a:t>item)</a:t>
            </a:r>
          </a:p>
          <a:p>
            <a:pPr marL="914400" lvl="2" indent="0">
              <a:buSzPct val="100000"/>
              <a:buNone/>
            </a:pPr>
            <a:endParaRPr lang="en-US" altLang="zh-CN" sz="1400" dirty="0"/>
          </a:p>
          <a:p>
            <a:pPr lvl="1">
              <a:buSzPct val="100000"/>
            </a:pPr>
            <a:r>
              <a:rPr lang="zh-CN" altLang="en-US" sz="1800" dirty="0"/>
              <a:t> </a:t>
            </a:r>
            <a:r>
              <a:rPr lang="en" altLang="zh-CN" sz="1800" dirty="0" err="1"/>
              <a:t>parse_bc_response</a:t>
            </a:r>
            <a:r>
              <a:rPr lang="en-US" altLang="zh-CN" sz="1800" dirty="0"/>
              <a:t>()</a:t>
            </a:r>
          </a:p>
          <a:p>
            <a:pPr marL="914400" lvl="2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使用上一步获取的预算数据，对每个广告进行预算和消费信息添加</a:t>
            </a:r>
            <a:endParaRPr lang="en-US" altLang="zh-CN" dirty="0">
              <a:solidFill>
                <a:srgbClr val="0070C0"/>
              </a:solidFill>
            </a:endParaRPr>
          </a:p>
          <a:p>
            <a:pPr lvl="2">
              <a:buSzPct val="100000"/>
            </a:pPr>
            <a:r>
              <a:rPr lang="zh-CN" altLang="en-US" dirty="0"/>
              <a:t>当前广告总的预算和消费（</a:t>
            </a:r>
            <a:r>
              <a:rPr lang="en" altLang="zh-CN" dirty="0"/>
              <a:t> budget </a:t>
            </a:r>
            <a:r>
              <a:rPr lang="en-US" altLang="zh-CN" dirty="0"/>
              <a:t>,</a:t>
            </a:r>
            <a:r>
              <a:rPr lang="en" altLang="zh-CN" dirty="0"/>
              <a:t> consume </a:t>
            </a:r>
            <a:r>
              <a:rPr lang="zh-CN" altLang="en-US" dirty="0"/>
              <a:t>）</a:t>
            </a:r>
            <a:endParaRPr lang="en-US" altLang="zh-CN" dirty="0"/>
          </a:p>
          <a:p>
            <a:pPr lvl="2">
              <a:buSzPct val="100000"/>
            </a:pPr>
            <a:r>
              <a:rPr lang="zh-CN" altLang="en-US" dirty="0"/>
              <a:t>当前媒体对应的所有的</a:t>
            </a:r>
            <a:r>
              <a:rPr lang="en-US" altLang="zh-CN" dirty="0" err="1"/>
              <a:t>budget_id</a:t>
            </a:r>
            <a:r>
              <a:rPr lang="zh-CN" altLang="en-US" dirty="0"/>
              <a:t>的消费和预算</a:t>
            </a:r>
            <a:endParaRPr lang="en-US" altLang="zh-CN" dirty="0"/>
          </a:p>
          <a:p>
            <a:pPr marL="914400" lvl="2" indent="0">
              <a:buSzPct val="100000"/>
              <a:buNone/>
            </a:pPr>
            <a:r>
              <a:rPr lang="zh-CN" altLang="en-US" dirty="0"/>
              <a:t>    </a:t>
            </a:r>
            <a:r>
              <a:rPr lang="en-US" altLang="zh-CN" dirty="0"/>
              <a:t>(adv-</a:t>
            </a:r>
            <a:r>
              <a:rPr lang="en" altLang="zh-CN" dirty="0"/>
              <a:t>&gt;</a:t>
            </a:r>
            <a:r>
              <a:rPr lang="en" altLang="zh-CN" dirty="0" err="1"/>
              <a:t>multi_id_consume_map</a:t>
            </a:r>
            <a:r>
              <a:rPr lang="en" altLang="zh-CN" dirty="0"/>
              <a:t>[</a:t>
            </a:r>
            <a:r>
              <a:rPr lang="en-US" altLang="zh-CN" dirty="0" err="1"/>
              <a:t>budet_id</a:t>
            </a:r>
            <a:r>
              <a:rPr lang="en" altLang="zh-CN" dirty="0"/>
              <a:t>] = </a:t>
            </a:r>
            <a:r>
              <a:rPr lang="en" altLang="zh-CN" dirty="0" err="1"/>
              <a:t>adv_consume</a:t>
            </a:r>
            <a:endParaRPr lang="en" altLang="zh-CN" dirty="0"/>
          </a:p>
          <a:p>
            <a:pPr marL="914400" lvl="2" indent="0">
              <a:buSzPct val="100000"/>
              <a:buNone/>
            </a:pPr>
            <a:r>
              <a:rPr lang="zh-CN" altLang="en-US" dirty="0"/>
              <a:t>     </a:t>
            </a:r>
            <a:r>
              <a:rPr lang="en" altLang="zh-CN" dirty="0" err="1"/>
              <a:t>adv_consume.budget_id</a:t>
            </a:r>
            <a:r>
              <a:rPr lang="zh-CN" altLang="en-US" dirty="0"/>
              <a:t>    </a:t>
            </a:r>
            <a:r>
              <a:rPr lang="en" altLang="zh-CN" dirty="0" err="1"/>
              <a:t>adv_consume.user_consume</a:t>
            </a:r>
            <a:r>
              <a:rPr lang="en-US" altLang="zh-CN" dirty="0"/>
              <a:t>)</a:t>
            </a:r>
          </a:p>
          <a:p>
            <a:pPr lvl="1"/>
            <a:endParaRPr lang="en-US" altLang="zh-CN" sz="1800" dirty="0"/>
          </a:p>
          <a:p>
            <a:endParaRPr kumimoji="1" lang="en-US" altLang="zh-CN" sz="2000" dirty="0"/>
          </a:p>
          <a:p>
            <a:endParaRPr kumimoji="1" lang="zh-CN" altLang="en-US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E4761C-E4CE-734A-9150-C5997E972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963" y="4128247"/>
            <a:ext cx="4170037" cy="272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46829"/>
      </p:ext>
    </p:extLst>
  </p:cSld>
  <p:clrMapOvr>
    <a:masterClrMapping/>
  </p:clrMapOvr>
  <p:transition>
    <p:wipe dir="d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F83806-9CB6-0A48-935E-385155065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97F24F-C031-8440-B5B1-E68367153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24123"/>
            <a:ext cx="10896000" cy="4546372"/>
          </a:xfrm>
        </p:spPr>
        <p:txBody>
          <a:bodyPr/>
          <a:lstStyle/>
          <a:p>
            <a:pPr>
              <a:buSzPct val="100000"/>
            </a:pPr>
            <a:r>
              <a:rPr lang="en" altLang="zh-CN" dirty="0" err="1"/>
              <a:t>interact_with_bcsvr_recv_and_parse_async</a:t>
            </a:r>
            <a:r>
              <a:rPr lang="en-US" altLang="zh-CN" dirty="0"/>
              <a:t>()</a:t>
            </a:r>
            <a:r>
              <a:rPr lang="zh-CN" altLang="en-US" dirty="0"/>
              <a:t> </a:t>
            </a:r>
            <a:r>
              <a:rPr lang="zh-CN" altLang="en-US" dirty="0">
                <a:solidFill>
                  <a:srgbClr val="0070C0"/>
                </a:solidFill>
              </a:rPr>
              <a:t>消费、预算控制</a:t>
            </a:r>
            <a:endParaRPr lang="en-US" altLang="zh-CN" dirty="0">
              <a:solidFill>
                <a:srgbClr val="0070C0"/>
              </a:solidFill>
            </a:endParaRPr>
          </a:p>
          <a:p>
            <a:pPr lvl="1">
              <a:buSzPct val="100000"/>
            </a:pPr>
            <a:r>
              <a:rPr lang="en" altLang="zh-CN" dirty="0" err="1"/>
              <a:t>set_budget_status</a:t>
            </a:r>
            <a:r>
              <a:rPr lang="en-US" altLang="zh-CN" dirty="0"/>
              <a:t>()</a:t>
            </a:r>
            <a:r>
              <a:rPr lang="zh-CN" altLang="en-US" dirty="0"/>
              <a:t>  </a:t>
            </a:r>
            <a:r>
              <a:rPr lang="zh-CN" altLang="en-US" dirty="0">
                <a:solidFill>
                  <a:srgbClr val="0070C0"/>
                </a:solidFill>
              </a:rPr>
              <a:t>消费预算控制系数获取</a:t>
            </a:r>
            <a:endParaRPr lang="en-US" altLang="zh-CN" dirty="0">
              <a:solidFill>
                <a:srgbClr val="0070C0"/>
              </a:solidFill>
            </a:endParaRPr>
          </a:p>
          <a:p>
            <a:pPr lvl="1">
              <a:buSzPct val="100000"/>
            </a:pPr>
            <a:endParaRPr lang="en-US" altLang="zh-CN" dirty="0"/>
          </a:p>
          <a:p>
            <a:pPr lvl="2" indent="-285750">
              <a:buSzPct val="100000"/>
            </a:pPr>
            <a:r>
              <a:rPr lang="en" altLang="zh-CN" sz="2000" dirty="0" err="1">
                <a:solidFill>
                  <a:srgbClr val="FF0000"/>
                </a:solidFill>
              </a:rPr>
              <a:t>set_bes_multi_ratio</a:t>
            </a:r>
            <a:r>
              <a:rPr lang="en-US" altLang="zh-CN" sz="2000" dirty="0">
                <a:solidFill>
                  <a:srgbClr val="FF0000"/>
                </a:solidFill>
              </a:rPr>
              <a:t>()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zh-CN" altLang="en-US" sz="2000" dirty="0">
                <a:solidFill>
                  <a:srgbClr val="0070C0"/>
                </a:solidFill>
              </a:rPr>
              <a:t>各种维度的消费系数</a:t>
            </a:r>
            <a:r>
              <a:rPr lang="en-US" altLang="zh-CN" sz="2000" dirty="0" err="1">
                <a:solidFill>
                  <a:srgbClr val="0070C0"/>
                </a:solidFill>
              </a:rPr>
              <a:t>charge_ratio</a:t>
            </a:r>
            <a:r>
              <a:rPr lang="zh-CN" altLang="en-US" sz="2000" dirty="0">
                <a:solidFill>
                  <a:srgbClr val="0070C0"/>
                </a:solidFill>
              </a:rPr>
              <a:t>获取</a:t>
            </a:r>
            <a:endParaRPr lang="en" altLang="zh-CN" sz="2000" dirty="0">
              <a:solidFill>
                <a:srgbClr val="0070C0"/>
              </a:solidFill>
            </a:endParaRPr>
          </a:p>
          <a:p>
            <a:pPr lvl="3" indent="-285750">
              <a:buSzPct val="100000"/>
            </a:pPr>
            <a:r>
              <a:rPr lang="en-US" altLang="zh-CN" sz="1800" dirty="0" err="1">
                <a:solidFill>
                  <a:srgbClr val="0070C0"/>
                </a:solidFill>
              </a:rPr>
              <a:t>budget_id</a:t>
            </a:r>
            <a:r>
              <a:rPr lang="zh-CN" altLang="en-US" sz="1800" dirty="0">
                <a:solidFill>
                  <a:srgbClr val="0070C0"/>
                </a:solidFill>
              </a:rPr>
              <a:t>和</a:t>
            </a:r>
            <a:r>
              <a:rPr lang="en-US" altLang="zh-CN" sz="1800" dirty="0" err="1">
                <a:solidFill>
                  <a:srgbClr val="0070C0"/>
                </a:solidFill>
              </a:rPr>
              <a:t>planid</a:t>
            </a:r>
            <a:r>
              <a:rPr lang="zh-CN" altLang="en-US" sz="1800" dirty="0"/>
              <a:t>查询得到</a:t>
            </a:r>
            <a:r>
              <a:rPr lang="en-US" altLang="zh-CN" sz="1800" dirty="0" err="1"/>
              <a:t>charge_control</a:t>
            </a:r>
            <a:r>
              <a:rPr lang="zh-CN" altLang="en-US" sz="1800" dirty="0"/>
              <a:t>（这里取到后面二期</a:t>
            </a:r>
            <a:r>
              <a:rPr lang="en-US" altLang="zh-CN" sz="1800" dirty="0" err="1"/>
              <a:t>charge_control</a:t>
            </a:r>
            <a:r>
              <a:rPr lang="zh-CN" altLang="en-US" sz="1800" dirty="0"/>
              <a:t>不取）</a:t>
            </a:r>
            <a:endParaRPr lang="en-US" altLang="zh-CN" sz="1800" dirty="0"/>
          </a:p>
          <a:p>
            <a:pPr marL="1314450" lvl="3" indent="0">
              <a:buSzPct val="100000"/>
              <a:buNone/>
            </a:pPr>
            <a:r>
              <a:rPr lang="zh-CN" altLang="en-US" sz="1800" dirty="0"/>
              <a:t>     </a:t>
            </a:r>
            <a:r>
              <a:rPr lang="en" altLang="zh-CN" sz="1800" dirty="0"/>
              <a:t>BES_MULTI_SRC_CHARGE_DICT</a:t>
            </a:r>
            <a:endParaRPr lang="en-US" altLang="zh-CN" sz="1800" dirty="0"/>
          </a:p>
          <a:p>
            <a:pPr lvl="3" indent="-285750">
              <a:buSzPct val="100000"/>
            </a:pPr>
            <a:r>
              <a:rPr lang="zh-CN" altLang="en-US" sz="1800" dirty="0">
                <a:solidFill>
                  <a:srgbClr val="0070C0"/>
                </a:solidFill>
              </a:rPr>
              <a:t>明示优选</a:t>
            </a:r>
            <a:r>
              <a:rPr lang="zh-CN" altLang="en-US" sz="1800" dirty="0"/>
              <a:t>查询获取消费控制系数获取</a:t>
            </a:r>
            <a:endParaRPr lang="en-US" altLang="zh-CN" sz="1800" dirty="0"/>
          </a:p>
          <a:p>
            <a:pPr marL="1314450" lvl="3" indent="0">
              <a:buSzPct val="100000"/>
              <a:buNone/>
            </a:pPr>
            <a:r>
              <a:rPr lang="zh-CN" altLang="en-US" sz="1800" dirty="0"/>
              <a:t>     </a:t>
            </a:r>
            <a:r>
              <a:rPr lang="en" altLang="zh-CN" sz="1800" dirty="0"/>
              <a:t>MULTI_SRC_MINGSHI_YOUXUAN_DICT</a:t>
            </a:r>
            <a:endParaRPr lang="en-US" altLang="zh-CN" sz="1800" dirty="0"/>
          </a:p>
          <a:p>
            <a:pPr lvl="3" indent="-285750">
              <a:buSzPct val="100000"/>
            </a:pPr>
            <a:r>
              <a:rPr lang="zh-CN" altLang="en-US" sz="1800" dirty="0">
                <a:solidFill>
                  <a:srgbClr val="0070C0"/>
                </a:solidFill>
              </a:rPr>
              <a:t>猎豹消费控制系数</a:t>
            </a:r>
            <a:r>
              <a:rPr lang="zh-CN" altLang="en-US" sz="1800" dirty="0"/>
              <a:t>获取</a:t>
            </a:r>
            <a:endParaRPr lang="en-US" altLang="zh-CN" sz="1800" dirty="0"/>
          </a:p>
          <a:p>
            <a:pPr marL="1314450" lvl="3" indent="0">
              <a:buSzPct val="100000"/>
              <a:buNone/>
            </a:pPr>
            <a:r>
              <a:rPr lang="zh-CN" altLang="en-US" sz="1800" dirty="0"/>
              <a:t>     </a:t>
            </a:r>
            <a:r>
              <a:rPr lang="en" altLang="zh-CN" sz="1800" dirty="0"/>
              <a:t>LIEBIAO_CHARGE_CONTROL_DICT</a:t>
            </a:r>
          </a:p>
          <a:p>
            <a:pPr lvl="3" indent="-285750">
              <a:buSzPct val="100000"/>
            </a:pPr>
            <a:r>
              <a:rPr lang="zh-CN" altLang="en-US" sz="1800" dirty="0"/>
              <a:t>消费控制二期消费系数获取</a:t>
            </a:r>
            <a:endParaRPr lang="en-US" altLang="zh-CN" sz="1800" dirty="0"/>
          </a:p>
          <a:p>
            <a:pPr lvl="4" indent="-285750">
              <a:buSzPct val="100000"/>
            </a:pPr>
            <a:r>
              <a:rPr lang="zh-CN" altLang="en-US" sz="1800" dirty="0"/>
              <a:t>优选 </a:t>
            </a:r>
            <a:r>
              <a:rPr lang="en-US" altLang="zh-CN" sz="1800" dirty="0" err="1"/>
              <a:t>ad_lib_src</a:t>
            </a:r>
            <a:r>
              <a:rPr lang="en-US" altLang="zh-CN" sz="1800" dirty="0"/>
              <a:t>=0</a:t>
            </a:r>
            <a:r>
              <a:rPr lang="zh-CN" altLang="en-US" sz="1800" dirty="0"/>
              <a:t> 按照</a:t>
            </a:r>
            <a:r>
              <a:rPr lang="en-US" altLang="zh-CN" sz="1800" dirty="0" err="1">
                <a:solidFill>
                  <a:srgbClr val="0070C0"/>
                </a:solidFill>
              </a:rPr>
              <a:t>budgetid+qualitylevel+product_type</a:t>
            </a:r>
            <a:r>
              <a:rPr lang="zh-CN" altLang="en-US" sz="1800" dirty="0"/>
              <a:t>进行查询</a:t>
            </a:r>
            <a:endParaRPr lang="en-US" altLang="zh-CN" sz="1800" dirty="0"/>
          </a:p>
          <a:p>
            <a:pPr lvl="4" indent="-285750">
              <a:buSzPct val="100000"/>
            </a:pPr>
            <a:r>
              <a:rPr lang="zh-CN" altLang="en-US" sz="1800" dirty="0"/>
              <a:t>单选 按照</a:t>
            </a:r>
            <a:r>
              <a:rPr lang="en-US" altLang="zh-CN" sz="1800" dirty="0" err="1">
                <a:solidFill>
                  <a:srgbClr val="0070C0"/>
                </a:solidFill>
              </a:rPr>
              <a:t>budgetid+qualitylevel+ad_lib_src</a:t>
            </a:r>
            <a:r>
              <a:rPr lang="zh-CN" altLang="en-US" sz="1800" dirty="0"/>
              <a:t>进行查询</a:t>
            </a:r>
            <a:endParaRPr lang="en-US" altLang="zh-CN" sz="1800" dirty="0"/>
          </a:p>
          <a:p>
            <a:pPr lvl="3">
              <a:buSzPct val="100000"/>
            </a:pPr>
            <a:endParaRPr lang="en-US" altLang="zh-CN" sz="1800" dirty="0"/>
          </a:p>
          <a:p>
            <a:pPr lvl="3">
              <a:buSzPct val="100000"/>
            </a:pPr>
            <a:r>
              <a:rPr lang="zh-CN" altLang="en" sz="1800" dirty="0">
                <a:solidFill>
                  <a:srgbClr val="0070C0"/>
                </a:solidFill>
              </a:rPr>
              <a:t>预算</a:t>
            </a:r>
            <a:r>
              <a:rPr lang="zh-CN" altLang="en-US" sz="1800" dirty="0">
                <a:solidFill>
                  <a:srgbClr val="0070C0"/>
                </a:solidFill>
              </a:rPr>
              <a:t>控制系数获取 </a:t>
            </a:r>
            <a:r>
              <a:rPr lang="en-US" altLang="zh-CN" sz="1800" dirty="0"/>
              <a:t>key(</a:t>
            </a:r>
            <a:r>
              <a:rPr lang="en-US" altLang="zh-CN" sz="1800" dirty="0" err="1"/>
              <a:t>budget_id+plan_id</a:t>
            </a:r>
            <a:r>
              <a:rPr lang="en-US" altLang="zh-CN" sz="1800" dirty="0"/>
              <a:t>)</a:t>
            </a:r>
            <a:r>
              <a:rPr lang="en" altLang="zh-CN" sz="1800" dirty="0"/>
              <a:t>BES_MULTI_SRC_BUDGET_DICT</a:t>
            </a:r>
            <a:endParaRPr lang="en-US" altLang="zh-CN" sz="1800" dirty="0"/>
          </a:p>
          <a:p>
            <a:pPr lvl="3"/>
            <a:endParaRPr lang="en-US" altLang="zh-CN" dirty="0"/>
          </a:p>
          <a:p>
            <a:pPr marL="914400" lvl="2" indent="0">
              <a:buNone/>
            </a:pPr>
            <a:r>
              <a:rPr lang="zh-CN" altLang="en-US" dirty="0"/>
              <a:t> 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6249323"/>
      </p:ext>
    </p:extLst>
  </p:cSld>
  <p:clrMapOvr>
    <a:masterClrMapping/>
  </p:clrMapOvr>
  <p:transition>
    <p:wipe dir="d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225AD8-D7F2-B041-A007-720D31ED7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3F9129-BCA7-1045-BF03-E0CE00233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349" y="1515447"/>
            <a:ext cx="10896000" cy="4979482"/>
          </a:xfrm>
        </p:spPr>
        <p:txBody>
          <a:bodyPr/>
          <a:lstStyle/>
          <a:p>
            <a:pPr lvl="1">
              <a:lnSpc>
                <a:spcPct val="150000"/>
              </a:lnSpc>
              <a:buSzPct val="100000"/>
            </a:pPr>
            <a:r>
              <a:rPr kumimoji="1" lang="zh-CN" altLang="en-US" dirty="0"/>
              <a:t>预算控制 </a:t>
            </a:r>
            <a:r>
              <a:rPr lang="en" altLang="zh-CN" dirty="0" err="1"/>
              <a:t>budget_id_budget_control</a:t>
            </a:r>
            <a:endParaRPr kumimoji="1" lang="en-US" altLang="zh-CN" dirty="0"/>
          </a:p>
          <a:p>
            <a:pPr lvl="2">
              <a:lnSpc>
                <a:spcPct val="150000"/>
              </a:lnSpc>
              <a:buSzPct val="100000"/>
            </a:pPr>
            <a:r>
              <a:rPr lang="zh-CN" altLang="en-US" dirty="0">
                <a:solidFill>
                  <a:srgbClr val="0070C0"/>
                </a:solidFill>
              </a:rPr>
              <a:t>消费超过预算的一定比例就不要了</a:t>
            </a:r>
            <a:endParaRPr lang="en" altLang="zh-CN" dirty="0">
              <a:solidFill>
                <a:srgbClr val="0070C0"/>
              </a:solidFill>
            </a:endParaRPr>
          </a:p>
          <a:p>
            <a:pPr lvl="2">
              <a:lnSpc>
                <a:spcPct val="150000"/>
              </a:lnSpc>
              <a:buSzPct val="100000"/>
            </a:pPr>
            <a:r>
              <a:rPr lang="en" altLang="zh-CN" dirty="0" err="1"/>
              <a:t>plan_consume</a:t>
            </a:r>
            <a:r>
              <a:rPr lang="en" altLang="zh-CN" dirty="0"/>
              <a:t> / </a:t>
            </a:r>
            <a:r>
              <a:rPr lang="en" altLang="zh-CN" dirty="0" err="1"/>
              <a:t>plan_budget</a:t>
            </a:r>
            <a:r>
              <a:rPr lang="en" altLang="zh-CN" dirty="0"/>
              <a:t> </a:t>
            </a:r>
            <a:r>
              <a:rPr lang="en-US" altLang="zh-CN" dirty="0"/>
              <a:t>&gt;</a:t>
            </a:r>
            <a:r>
              <a:rPr lang="en" altLang="zh-CN" dirty="0"/>
              <a:t> it-&gt;</a:t>
            </a:r>
            <a:r>
              <a:rPr lang="en" altLang="zh-CN" dirty="0" err="1"/>
              <a:t>second.ratio</a:t>
            </a:r>
            <a:endParaRPr kumimoji="1" lang="en-US" altLang="zh-CN" dirty="0"/>
          </a:p>
          <a:p>
            <a:pPr lvl="1">
              <a:lnSpc>
                <a:spcPct val="150000"/>
              </a:lnSpc>
              <a:buSzPct val="100000"/>
            </a:pPr>
            <a:endParaRPr kumimoji="1" lang="en-US" altLang="zh-CN" dirty="0"/>
          </a:p>
          <a:p>
            <a:pPr lvl="1">
              <a:lnSpc>
                <a:spcPct val="150000"/>
              </a:lnSpc>
              <a:buSzPct val="100000"/>
            </a:pPr>
            <a:r>
              <a:rPr kumimoji="1" lang="zh-CN" altLang="en-US" dirty="0"/>
              <a:t>消费控制  </a:t>
            </a:r>
            <a:r>
              <a:rPr lang="en" altLang="zh-CN" dirty="0" err="1"/>
              <a:t>budget_id_charge_control</a:t>
            </a:r>
            <a:endParaRPr kumimoji="1" lang="en-US" altLang="zh-CN" dirty="0"/>
          </a:p>
          <a:p>
            <a:pPr lvl="2">
              <a:lnSpc>
                <a:spcPct val="150000"/>
              </a:lnSpc>
              <a:buSzPct val="100000"/>
            </a:pPr>
            <a:r>
              <a:rPr lang="en" altLang="zh-CN" dirty="0" err="1"/>
              <a:t>set_global_params</a:t>
            </a:r>
            <a:r>
              <a:rPr lang="zh-CN" altLang="en" dirty="0"/>
              <a:t>阶段</a:t>
            </a:r>
            <a:r>
              <a:rPr lang="zh-CN" altLang="en-US" dirty="0"/>
              <a:t>会读取</a:t>
            </a:r>
            <a:r>
              <a:rPr lang="en-US" altLang="zh-CN" dirty="0" err="1"/>
              <a:t>pid</a:t>
            </a:r>
            <a:r>
              <a:rPr lang="zh-CN" altLang="en-US" dirty="0"/>
              <a:t>对应的忽略</a:t>
            </a:r>
            <a:r>
              <a:rPr lang="en-US" altLang="zh-CN" dirty="0" err="1"/>
              <a:t>ftype</a:t>
            </a:r>
            <a:r>
              <a:rPr lang="zh-CN" altLang="en-US" dirty="0"/>
              <a:t>，</a:t>
            </a:r>
            <a:r>
              <a:rPr lang="en-US" altLang="zh-CN" dirty="0"/>
              <a:t>700</a:t>
            </a:r>
            <a:r>
              <a:rPr lang="zh-CN" altLang="en-US" dirty="0"/>
              <a:t>会忽略</a:t>
            </a:r>
            <a:r>
              <a:rPr lang="en-US" altLang="zh-CN" dirty="0" err="1"/>
              <a:t>fypte</a:t>
            </a:r>
            <a:r>
              <a:rPr lang="en-US" altLang="zh-CN" dirty="0"/>
              <a:t>=4,32</a:t>
            </a:r>
            <a:r>
              <a:rPr lang="zh-CN" altLang="en-US" dirty="0"/>
              <a:t>，</a:t>
            </a:r>
            <a:endParaRPr lang="en-US" altLang="zh-CN" dirty="0"/>
          </a:p>
          <a:p>
            <a:pPr marL="914400" lvl="2" indent="0">
              <a:lnSpc>
                <a:spcPct val="150000"/>
              </a:lnSpc>
              <a:buSzPct val="100000"/>
              <a:buNone/>
            </a:pPr>
            <a:r>
              <a:rPr lang="zh-CN" altLang="en-US" dirty="0"/>
              <a:t>   忽略单选</a:t>
            </a:r>
            <a:r>
              <a:rPr lang="en-US" altLang="zh-CN" dirty="0" err="1"/>
              <a:t>bes</a:t>
            </a:r>
            <a:r>
              <a:rPr lang="zh-CN" altLang="en-US" dirty="0"/>
              <a:t>和单选爱奇艺</a:t>
            </a:r>
            <a:endParaRPr lang="en-US" altLang="zh-CN" dirty="0"/>
          </a:p>
          <a:p>
            <a:pPr lvl="2">
              <a:lnSpc>
                <a:spcPct val="150000"/>
              </a:lnSpc>
              <a:buSzPct val="100000"/>
            </a:pPr>
            <a:r>
              <a:rPr lang="zh-CN" altLang="en-US" dirty="0">
                <a:solidFill>
                  <a:srgbClr val="0070C0"/>
                </a:solidFill>
              </a:rPr>
              <a:t>当前</a:t>
            </a:r>
            <a:r>
              <a:rPr lang="en-US" altLang="zh-CN" dirty="0">
                <a:solidFill>
                  <a:srgbClr val="0070C0"/>
                </a:solidFill>
              </a:rPr>
              <a:t>plan</a:t>
            </a:r>
            <a:r>
              <a:rPr lang="zh-CN" altLang="en-US" dirty="0">
                <a:solidFill>
                  <a:srgbClr val="0070C0"/>
                </a:solidFill>
              </a:rPr>
              <a:t>在</a:t>
            </a:r>
            <a:r>
              <a:rPr lang="en-US" altLang="zh-CN" dirty="0" err="1">
                <a:solidFill>
                  <a:srgbClr val="0070C0"/>
                </a:solidFill>
              </a:rPr>
              <a:t>budget_id</a:t>
            </a:r>
            <a:r>
              <a:rPr lang="zh-CN" altLang="en-US" dirty="0">
                <a:solidFill>
                  <a:srgbClr val="0070C0"/>
                </a:solidFill>
              </a:rPr>
              <a:t>上消费超过这个</a:t>
            </a:r>
            <a:r>
              <a:rPr lang="en-US" altLang="zh-CN" dirty="0">
                <a:solidFill>
                  <a:srgbClr val="0070C0"/>
                </a:solidFill>
              </a:rPr>
              <a:t>plan</a:t>
            </a:r>
            <a:r>
              <a:rPr lang="zh-CN" altLang="en-US" dirty="0">
                <a:solidFill>
                  <a:srgbClr val="0070C0"/>
                </a:solidFill>
              </a:rPr>
              <a:t>总消费的</a:t>
            </a:r>
            <a:r>
              <a:rPr lang="en-US" altLang="zh-CN" dirty="0">
                <a:solidFill>
                  <a:srgbClr val="0070C0"/>
                </a:solidFill>
              </a:rPr>
              <a:t>ratio</a:t>
            </a:r>
            <a:r>
              <a:rPr lang="zh-CN" altLang="en-US" dirty="0">
                <a:solidFill>
                  <a:srgbClr val="0070C0"/>
                </a:solidFill>
              </a:rPr>
              <a:t>比例就不要出了</a:t>
            </a:r>
            <a:endParaRPr lang="en-US" altLang="zh-CN" dirty="0">
              <a:solidFill>
                <a:srgbClr val="0070C0"/>
              </a:solidFill>
            </a:endParaRPr>
          </a:p>
          <a:p>
            <a:pPr lvl="3">
              <a:lnSpc>
                <a:spcPct val="150000"/>
              </a:lnSpc>
              <a:buSzPct val="100000"/>
            </a:pPr>
            <a:r>
              <a:rPr lang="en" altLang="zh-CN" sz="1600" b="1" dirty="0" err="1"/>
              <a:t>plan_consume</a:t>
            </a:r>
            <a:r>
              <a:rPr lang="en" altLang="zh-CN" sz="1600" b="1" dirty="0"/>
              <a:t> </a:t>
            </a:r>
            <a:r>
              <a:rPr lang="en-US" altLang="zh-CN" sz="1600" b="1" dirty="0"/>
              <a:t>/</a:t>
            </a:r>
            <a:r>
              <a:rPr lang="zh-CN" altLang="en-US" sz="1600" b="1" dirty="0"/>
              <a:t> </a:t>
            </a:r>
            <a:r>
              <a:rPr lang="en" altLang="zh-CN" sz="1600" b="1" dirty="0" err="1"/>
              <a:t>total_consume</a:t>
            </a:r>
            <a:r>
              <a:rPr lang="en" altLang="zh-CN" sz="1600" b="1" dirty="0"/>
              <a:t> &gt;= </a:t>
            </a:r>
            <a:r>
              <a:rPr lang="en" altLang="zh-CN" sz="1600" b="1" dirty="0" err="1"/>
              <a:t>charge_ratio</a:t>
            </a:r>
            <a:endParaRPr lang="en" altLang="zh-CN" sz="1600" b="1" dirty="0"/>
          </a:p>
          <a:p>
            <a:pPr lvl="3">
              <a:lnSpc>
                <a:spcPct val="150000"/>
              </a:lnSpc>
              <a:buSzPct val="100000"/>
            </a:pPr>
            <a:r>
              <a:rPr lang="en" altLang="zh-CN" sz="1600" dirty="0" err="1"/>
              <a:t>charge_ratio</a:t>
            </a:r>
            <a:r>
              <a:rPr lang="zh-CN" altLang="en-US" sz="1600" dirty="0"/>
              <a:t> 是在</a:t>
            </a:r>
            <a:r>
              <a:rPr lang="en" altLang="zh-CN" sz="1600" dirty="0" err="1"/>
              <a:t>set_bes_multi_ratio</a:t>
            </a:r>
            <a:r>
              <a:rPr lang="zh-CN" altLang="en" sz="1600" dirty="0"/>
              <a:t>阶段</a:t>
            </a:r>
            <a:r>
              <a:rPr lang="zh-CN" altLang="en-US" sz="1600" dirty="0"/>
              <a:t>通过 </a:t>
            </a:r>
            <a:r>
              <a:rPr lang="en-US" altLang="zh-CN" sz="1600" dirty="0" err="1"/>
              <a:t>beslevel</a:t>
            </a:r>
            <a:r>
              <a:rPr lang="zh-CN" altLang="en-US" sz="1600" dirty="0"/>
              <a:t> </a:t>
            </a:r>
            <a:r>
              <a:rPr lang="en-US" altLang="zh-CN" sz="1600" dirty="0" err="1"/>
              <a:t>budget_id</a:t>
            </a:r>
            <a:r>
              <a:rPr lang="zh-CN" altLang="en-US" sz="1600" dirty="0"/>
              <a:t>等查询得到</a:t>
            </a:r>
            <a:endParaRPr lang="en" altLang="zh-CN" sz="1600" dirty="0"/>
          </a:p>
          <a:p>
            <a:pPr lvl="3">
              <a:lnSpc>
                <a:spcPct val="150000"/>
              </a:lnSpc>
              <a:buSzPct val="100000"/>
            </a:pPr>
            <a:r>
              <a:rPr lang="en" altLang="zh-CN" sz="1600" dirty="0" err="1"/>
              <a:t>total_consume</a:t>
            </a:r>
            <a:r>
              <a:rPr lang="zh-CN" altLang="en" sz="1600" dirty="0"/>
              <a:t>是</a:t>
            </a:r>
            <a:r>
              <a:rPr lang="zh-CN" altLang="en-US" sz="1600" dirty="0"/>
              <a:t>当前这个广告对应</a:t>
            </a:r>
            <a:r>
              <a:rPr lang="en-US" altLang="zh-CN" sz="1600" dirty="0"/>
              <a:t>plan</a:t>
            </a:r>
            <a:r>
              <a:rPr lang="zh-CN" altLang="en-US" sz="1600" dirty="0"/>
              <a:t>在所有流量的消费</a:t>
            </a:r>
            <a:endParaRPr lang="en-US" altLang="zh-CN" sz="1600" dirty="0"/>
          </a:p>
          <a:p>
            <a:pPr lvl="3">
              <a:lnSpc>
                <a:spcPct val="150000"/>
              </a:lnSpc>
              <a:buSzPct val="100000"/>
            </a:pPr>
            <a:r>
              <a:rPr lang="en-US" altLang="zh-CN" sz="1600" dirty="0" err="1"/>
              <a:t>plan_consume</a:t>
            </a:r>
            <a:r>
              <a:rPr lang="zh-CN" altLang="en-US" sz="1600" dirty="0"/>
              <a:t>是这个广告对应的</a:t>
            </a:r>
            <a:r>
              <a:rPr lang="en-US" altLang="zh-CN" sz="1600" dirty="0"/>
              <a:t>plan</a:t>
            </a:r>
            <a:r>
              <a:rPr lang="zh-CN" altLang="en-US" sz="1600" dirty="0"/>
              <a:t>中来自</a:t>
            </a:r>
            <a:r>
              <a:rPr lang="en-US" altLang="zh-CN" sz="1600" dirty="0" err="1"/>
              <a:t>budget_id</a:t>
            </a:r>
            <a:r>
              <a:rPr lang="zh-CN" altLang="en-US" sz="1600" dirty="0"/>
              <a:t>的消费</a:t>
            </a:r>
            <a:endParaRPr lang="en-US" altLang="zh-CN" sz="1600" dirty="0"/>
          </a:p>
          <a:p>
            <a:pPr lvl="3"/>
            <a:endParaRPr lang="en-US" altLang="zh-CN" dirty="0"/>
          </a:p>
          <a:p>
            <a:pPr marL="914400" lvl="2" indent="0">
              <a:buNone/>
            </a:pPr>
            <a:endParaRPr lang="en-US" altLang="zh-CN" dirty="0"/>
          </a:p>
          <a:p>
            <a:pPr marL="914400" lvl="2" indent="0">
              <a:buNone/>
            </a:pPr>
            <a:endParaRPr kumimoji="1" lang="en-US" altLang="zh-CN" dirty="0"/>
          </a:p>
          <a:p>
            <a:pPr lvl="1"/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4766973"/>
      </p:ext>
    </p:extLst>
  </p:cSld>
  <p:clrMapOvr>
    <a:masterClrMapping/>
  </p:clrMapOvr>
  <p:transition>
    <p:wipe dir="d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DEE3E3-737E-8D45-876C-053495438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3C9257-1605-3440-94B0-D03791EAE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33851"/>
            <a:ext cx="11582400" cy="5287962"/>
          </a:xfrm>
        </p:spPr>
        <p:txBody>
          <a:bodyPr/>
          <a:lstStyle/>
          <a:p>
            <a:pPr>
              <a:buSzPct val="100000"/>
            </a:pPr>
            <a:r>
              <a:rPr lang="en" altLang="zh-CN" dirty="0" err="1"/>
              <a:t>interact_with_bcsvr_recv_and_parse_async</a:t>
            </a:r>
            <a:r>
              <a:rPr lang="en-US" altLang="zh-CN" dirty="0"/>
              <a:t>()</a:t>
            </a:r>
            <a:r>
              <a:rPr lang="zh-CN" altLang="en-US" dirty="0"/>
              <a:t> 消费、预算控制</a:t>
            </a:r>
            <a:endParaRPr lang="en-US" altLang="zh-CN" dirty="0"/>
          </a:p>
          <a:p>
            <a:pPr lvl="1">
              <a:buSzPct val="100000"/>
            </a:pPr>
            <a:endParaRPr kumimoji="1" lang="en-US" altLang="zh-CN" dirty="0"/>
          </a:p>
          <a:p>
            <a:pPr lvl="1">
              <a:buSzPct val="100000"/>
            </a:pPr>
            <a:r>
              <a:rPr kumimoji="1" lang="zh-CN" altLang="en-US" dirty="0"/>
              <a:t>匀速投放策略</a:t>
            </a:r>
            <a:endParaRPr kumimoji="1" lang="en-US" altLang="zh-CN" dirty="0"/>
          </a:p>
          <a:p>
            <a:pPr lvl="1">
              <a:buSzPct val="100000"/>
            </a:pPr>
            <a:endParaRPr kumimoji="1" lang="en-US" altLang="zh-CN" dirty="0"/>
          </a:p>
          <a:p>
            <a:pPr lvl="2">
              <a:buSzPct val="100000"/>
            </a:pPr>
            <a:r>
              <a:rPr kumimoji="1" lang="en-US" altLang="zh-CN" dirty="0"/>
              <a:t>①</a:t>
            </a:r>
            <a:r>
              <a:rPr lang="zh-CN" altLang="en" b="1" dirty="0">
                <a:solidFill>
                  <a:srgbClr val="0070C0"/>
                </a:solidFill>
              </a:rPr>
              <a:t>从</a:t>
            </a:r>
            <a:r>
              <a:rPr lang="zh-CN" altLang="en-US" b="1" dirty="0">
                <a:solidFill>
                  <a:srgbClr val="0070C0"/>
                </a:solidFill>
              </a:rPr>
              <a:t>词典中获取历史消费</a:t>
            </a:r>
            <a:r>
              <a:rPr lang="zh-CN" altLang="en-US" dirty="0"/>
              <a:t>，</a:t>
            </a:r>
            <a:r>
              <a:rPr lang="en" altLang="zh-CN" dirty="0"/>
              <a:t>PLAN_CONSUME_HISTORY_DICT</a:t>
            </a:r>
          </a:p>
          <a:p>
            <a:pPr marL="914400" lvl="2" indent="0">
              <a:buSzPct val="100000"/>
              <a:buNone/>
            </a:pPr>
            <a:endParaRPr kumimoji="1" lang="en-US" altLang="zh-CN" dirty="0"/>
          </a:p>
          <a:p>
            <a:pPr lvl="2">
              <a:buSzPct val="100000"/>
            </a:pPr>
            <a:r>
              <a:rPr lang="en-US" altLang="zh-CN" dirty="0"/>
              <a:t>②</a:t>
            </a:r>
            <a:r>
              <a:rPr lang="zh-CN" altLang="en-US" dirty="0"/>
              <a:t> </a:t>
            </a:r>
            <a:r>
              <a:rPr lang="zh-CN" altLang="en-US" b="1" dirty="0">
                <a:solidFill>
                  <a:srgbClr val="0070C0"/>
                </a:solidFill>
              </a:rPr>
              <a:t>投放概率过滤</a:t>
            </a:r>
            <a:r>
              <a:rPr lang="zh-CN" altLang="en-US" dirty="0"/>
              <a:t>：</a:t>
            </a:r>
            <a:endParaRPr kumimoji="1" lang="en-US" altLang="zh-CN" dirty="0"/>
          </a:p>
          <a:p>
            <a:pPr lvl="3">
              <a:buSzPct val="100000"/>
            </a:pPr>
            <a:r>
              <a:rPr kumimoji="1" lang="zh-CN" altLang="en-US" sz="1600" dirty="0">
                <a:solidFill>
                  <a:srgbClr val="FF0000"/>
                </a:solidFill>
              </a:rPr>
              <a:t>如果当前时间已过去一天中所有可投放时间的</a:t>
            </a:r>
            <a:r>
              <a:rPr lang="en" altLang="zh-CN" sz="1600" dirty="0" err="1">
                <a:solidFill>
                  <a:srgbClr val="FF0000"/>
                </a:solidFill>
              </a:rPr>
              <a:t>constant_probabi_relax_coef</a:t>
            </a:r>
            <a:r>
              <a:rPr lang="en" altLang="zh-CN" sz="1600" dirty="0">
                <a:solidFill>
                  <a:srgbClr val="FF0000"/>
                </a:solidFill>
              </a:rPr>
              <a:t> </a:t>
            </a:r>
            <a:r>
              <a:rPr kumimoji="1" lang="zh-CN" altLang="en-US" sz="1600" dirty="0">
                <a:solidFill>
                  <a:srgbClr val="FF0000"/>
                </a:solidFill>
              </a:rPr>
              <a:t>，那么不进行这次过滤</a:t>
            </a:r>
            <a:r>
              <a:rPr kumimoji="1" lang="en-US" altLang="zh-CN" sz="1600" dirty="0">
                <a:solidFill>
                  <a:srgbClr val="FF0000"/>
                </a:solidFill>
              </a:rPr>
              <a:t>,</a:t>
            </a:r>
            <a:r>
              <a:rPr kumimoji="1" lang="zh-CN" altLang="en-US" sz="1600" dirty="0">
                <a:solidFill>
                  <a:srgbClr val="FF0000"/>
                </a:solidFill>
              </a:rPr>
              <a:t> </a:t>
            </a:r>
            <a:r>
              <a:rPr lang="en" altLang="zh-CN" sz="1600" dirty="0" err="1">
                <a:solidFill>
                  <a:srgbClr val="FF0000"/>
                </a:solidFill>
              </a:rPr>
              <a:t>constant_probabi_relax_coef</a:t>
            </a:r>
            <a:r>
              <a:rPr lang="en-US" altLang="zh-CN" sz="1600" dirty="0">
                <a:solidFill>
                  <a:srgbClr val="FF0000"/>
                </a:solidFill>
              </a:rPr>
              <a:t>=80%(700)</a:t>
            </a:r>
            <a:r>
              <a:rPr lang="zh-CN" altLang="en-US" sz="1600" dirty="0">
                <a:solidFill>
                  <a:srgbClr val="FF0000"/>
                </a:solidFill>
              </a:rPr>
              <a:t>，为了防止预算花不完</a:t>
            </a:r>
            <a:endParaRPr kumimoji="1" lang="en-US" altLang="zh-CN" sz="1600" dirty="0">
              <a:solidFill>
                <a:srgbClr val="FF0000"/>
              </a:solidFill>
            </a:endParaRPr>
          </a:p>
          <a:p>
            <a:pPr lvl="3">
              <a:buSzPct val="100000"/>
            </a:pPr>
            <a:r>
              <a:rPr kumimoji="1" lang="zh-CN" altLang="en-US" sz="1600" b="0" dirty="0"/>
              <a:t>其他情况按照计算的概率进行过滤，其中</a:t>
            </a:r>
            <a:r>
              <a:rPr kumimoji="1" lang="en" altLang="zh-CN" sz="1600" b="0" dirty="0" err="1"/>
              <a:t>total_t</a:t>
            </a:r>
            <a:r>
              <a:rPr kumimoji="1" lang="zh-CN" altLang="en-US" sz="1600" b="0" dirty="0"/>
              <a:t>全天所有可投放时间段的时间长度，</a:t>
            </a:r>
            <a:r>
              <a:rPr lang="en" altLang="zh-CN" sz="1600" b="0" dirty="0"/>
              <a:t> </a:t>
            </a:r>
            <a:r>
              <a:rPr lang="en" altLang="zh-CN" sz="1600" b="0" dirty="0" err="1"/>
              <a:t>history_t</a:t>
            </a:r>
            <a:r>
              <a:rPr kumimoji="1" lang="zh-CN" altLang="en" sz="1600" b="0" dirty="0"/>
              <a:t>为</a:t>
            </a:r>
            <a:r>
              <a:rPr kumimoji="1" lang="zh-CN" altLang="en-US" sz="1600" b="0" dirty="0"/>
              <a:t>已经过去的可投放时间段的时间长度</a:t>
            </a:r>
            <a:endParaRPr kumimoji="1" lang="en-US" altLang="zh-CN" sz="1600" b="0" dirty="0"/>
          </a:p>
          <a:p>
            <a:pPr lvl="3">
              <a:buSzPct val="100000"/>
            </a:pPr>
            <a:r>
              <a:rPr lang="en" altLang="zh-CN" sz="1600" b="0" dirty="0" err="1"/>
              <a:t>delive_pro</a:t>
            </a:r>
            <a:r>
              <a:rPr lang="en" altLang="zh-CN" sz="1600" b="0" dirty="0"/>
              <a:t> = </a:t>
            </a:r>
            <a:r>
              <a:rPr lang="zh-CN" altLang="en" sz="1600" b="0" dirty="0"/>
              <a:t>（</a:t>
            </a:r>
            <a:r>
              <a:rPr lang="en" altLang="zh-CN" sz="1600" b="0" dirty="0"/>
              <a:t>budget * </a:t>
            </a:r>
            <a:r>
              <a:rPr lang="en" altLang="zh-CN" sz="1600" b="0" dirty="0" err="1"/>
              <a:t>history_t</a:t>
            </a:r>
            <a:r>
              <a:rPr lang="zh-CN" altLang="en" sz="1600" b="0" dirty="0"/>
              <a:t>）</a:t>
            </a:r>
            <a:r>
              <a:rPr lang="en" altLang="zh-CN" sz="1600" b="0" dirty="0"/>
              <a:t>/ </a:t>
            </a:r>
            <a:r>
              <a:rPr lang="zh-CN" altLang="en" sz="1600" b="0" dirty="0"/>
              <a:t>（</a:t>
            </a:r>
            <a:r>
              <a:rPr lang="en" altLang="zh-CN" sz="1600" b="0" dirty="0" err="1"/>
              <a:t>history_consume</a:t>
            </a:r>
            <a:r>
              <a:rPr lang="en" altLang="zh-CN" sz="1600" b="0" dirty="0"/>
              <a:t> * </a:t>
            </a:r>
            <a:r>
              <a:rPr lang="en" altLang="zh-CN" sz="1600" b="0" dirty="0" err="1"/>
              <a:t>total_t</a:t>
            </a:r>
            <a:r>
              <a:rPr lang="zh-CN" altLang="en" sz="1600" b="0" dirty="0"/>
              <a:t>）</a:t>
            </a:r>
            <a:endParaRPr lang="en" altLang="zh-CN" sz="1600" b="0" dirty="0"/>
          </a:p>
          <a:p>
            <a:pPr lvl="3">
              <a:buSzPct val="100000"/>
            </a:pPr>
            <a:r>
              <a:rPr lang="en" altLang="zh-CN" sz="1600" b="0" dirty="0" err="1"/>
              <a:t>delive_pro</a:t>
            </a:r>
            <a:r>
              <a:rPr lang="en" altLang="zh-CN" sz="1600" b="0" dirty="0"/>
              <a:t>&gt;1</a:t>
            </a:r>
            <a:r>
              <a:rPr lang="zh-CN" altLang="en" sz="1600" b="0" dirty="0"/>
              <a:t>，</a:t>
            </a:r>
            <a:r>
              <a:rPr lang="zh-CN" altLang="en-US" sz="1600" b="0" dirty="0"/>
              <a:t>跳过策略，保留当前广告；</a:t>
            </a:r>
            <a:r>
              <a:rPr lang="en" altLang="zh-CN" sz="1600" b="0" dirty="0" err="1"/>
              <a:t>rand_prob</a:t>
            </a:r>
            <a:r>
              <a:rPr lang="en" altLang="zh-CN" sz="1600" b="0" dirty="0"/>
              <a:t>&gt;</a:t>
            </a:r>
            <a:r>
              <a:rPr lang="en" altLang="zh-CN" sz="1600" b="0" dirty="0" err="1"/>
              <a:t>delive_pro</a:t>
            </a:r>
            <a:r>
              <a:rPr lang="zh-CN" altLang="en" sz="1600" b="0" dirty="0"/>
              <a:t>，</a:t>
            </a:r>
            <a:r>
              <a:rPr lang="zh-CN" altLang="en-US" sz="1600" b="0" dirty="0"/>
              <a:t>则过滤广告</a:t>
            </a:r>
            <a:endParaRPr lang="en-US" altLang="zh-CN" sz="1600" b="0" dirty="0"/>
          </a:p>
          <a:p>
            <a:pPr marL="1371600" lvl="3" indent="0">
              <a:buSzPct val="100000"/>
              <a:buNone/>
            </a:pPr>
            <a:r>
              <a:rPr lang="en" altLang="zh-CN" sz="1600" dirty="0" err="1">
                <a:solidFill>
                  <a:srgbClr val="FF0000"/>
                </a:solidFill>
              </a:rPr>
              <a:t>delive_pro</a:t>
            </a:r>
            <a:r>
              <a:rPr lang="en" altLang="zh-CN" sz="1600" dirty="0">
                <a:solidFill>
                  <a:srgbClr val="FF0000"/>
                </a:solidFill>
              </a:rPr>
              <a:t> </a:t>
            </a:r>
            <a:r>
              <a:rPr lang="zh-CN" altLang="en" sz="1600" dirty="0">
                <a:solidFill>
                  <a:srgbClr val="FF0000"/>
                </a:solidFill>
              </a:rPr>
              <a:t>越大</a:t>
            </a:r>
            <a:r>
              <a:rPr lang="zh-CN" altLang="en-US" sz="1600" dirty="0">
                <a:solidFill>
                  <a:srgbClr val="FF0000"/>
                </a:solidFill>
              </a:rPr>
              <a:t>越容易出，即预算、过去的时间越长越容易放出去，历史消费越多 越不容易放出去</a:t>
            </a:r>
            <a:endParaRPr lang="en-US" altLang="zh-CN" sz="1600" dirty="0">
              <a:solidFill>
                <a:srgbClr val="FF0000"/>
              </a:solidFill>
            </a:endParaRPr>
          </a:p>
          <a:p>
            <a:pPr marL="1371600" lvl="3" indent="0">
              <a:buSzPct val="100000"/>
              <a:buNone/>
            </a:pPr>
            <a:endParaRPr lang="zh-CN" altLang="en-US" sz="1600" b="0" dirty="0">
              <a:solidFill>
                <a:srgbClr val="FF0000"/>
              </a:solidFill>
            </a:endParaRPr>
          </a:p>
          <a:p>
            <a:pPr lvl="2" indent="-285750">
              <a:buSzPct val="100000"/>
            </a:pPr>
            <a:r>
              <a:rPr kumimoji="1" lang="en-US" altLang="zh-CN" dirty="0"/>
              <a:t>③</a:t>
            </a:r>
            <a:r>
              <a:rPr kumimoji="1" lang="zh-CN" altLang="en-US" dirty="0"/>
              <a:t> </a:t>
            </a:r>
            <a:r>
              <a:rPr lang="zh-CN" altLang="en-US" b="1" dirty="0">
                <a:solidFill>
                  <a:srgbClr val="0070C0"/>
                </a:solidFill>
              </a:rPr>
              <a:t>投放比例过滤</a:t>
            </a:r>
            <a:r>
              <a:rPr lang="zh-CN" altLang="en-US" b="1" dirty="0"/>
              <a:t>：</a:t>
            </a:r>
            <a:r>
              <a:rPr lang="en" altLang="zh-CN" dirty="0"/>
              <a:t> </a:t>
            </a:r>
            <a:r>
              <a:rPr lang="en" altLang="zh-CN" dirty="0" err="1"/>
              <a:t>constant_speed_delivery</a:t>
            </a:r>
            <a:br>
              <a:rPr kumimoji="1" lang="en-US" altLang="zh-CN" b="1" dirty="0"/>
            </a:br>
            <a:r>
              <a:rPr kumimoji="1" lang="zh-CN" altLang="en-US" dirty="0"/>
              <a:t>     </a:t>
            </a:r>
            <a:r>
              <a:rPr lang="en" altLang="zh-CN" dirty="0" err="1"/>
              <a:t>plan_consume</a:t>
            </a:r>
            <a:r>
              <a:rPr lang="en" altLang="zh-CN" dirty="0"/>
              <a:t> / </a:t>
            </a:r>
            <a:r>
              <a:rPr lang="en" altLang="zh-CN" dirty="0" err="1"/>
              <a:t>plan_budget</a:t>
            </a:r>
            <a:r>
              <a:rPr lang="en" altLang="zh-CN" dirty="0"/>
              <a:t> &gt;</a:t>
            </a:r>
            <a:r>
              <a:rPr lang="zh-CN" altLang="en-US" dirty="0"/>
              <a:t>历史的经验的消费预算占比值* </a:t>
            </a:r>
            <a:r>
              <a:rPr lang="en" altLang="zh-CN" dirty="0" err="1"/>
              <a:t>coefficient_a</a:t>
            </a:r>
            <a:r>
              <a:rPr lang="en" altLang="zh-CN" dirty="0"/>
              <a:t> </a:t>
            </a:r>
            <a:r>
              <a:rPr lang="zh-CN" altLang="en-US" dirty="0"/>
              <a:t>则不展现该广告</a:t>
            </a:r>
            <a:endParaRPr lang="en-US" altLang="zh-CN" dirty="0"/>
          </a:p>
          <a:p>
            <a:pPr marL="857250" lvl="2" indent="0">
              <a:buNone/>
            </a:pPr>
            <a:br>
              <a:rPr kumimoji="1" lang="en-US" altLang="zh-CN" b="1" dirty="0"/>
            </a:b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25172554"/>
      </p:ext>
    </p:extLst>
  </p:cSld>
  <p:clrMapOvr>
    <a:masterClrMapping/>
  </p:clrMapOvr>
  <p:transition>
    <p:wipe dir="d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3A3227-537C-C74E-B81B-A62949C53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pid</a:t>
            </a:r>
            <a:r>
              <a:rPr kumimoji="1" lang="zh-CN" altLang="en-US" dirty="0"/>
              <a:t>策略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DE72BF-015A-4C40-9EB1-62C3811F3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SzPct val="100000"/>
              <a:buNone/>
            </a:pPr>
            <a:endParaRPr lang="en" altLang="zh-CN" dirty="0"/>
          </a:p>
          <a:p>
            <a:pPr>
              <a:buSzPct val="100000"/>
            </a:pPr>
            <a:r>
              <a:rPr lang="en" altLang="zh-CN" dirty="0" err="1"/>
              <a:t>product_truncate</a:t>
            </a:r>
            <a:r>
              <a:rPr lang="en-US" altLang="zh-CN" dirty="0"/>
              <a:t>()</a:t>
            </a:r>
            <a:r>
              <a:rPr lang="zh-CN" altLang="en-US" dirty="0"/>
              <a:t> </a:t>
            </a:r>
            <a:endParaRPr lang="en-US" altLang="zh-CN" dirty="0"/>
          </a:p>
          <a:p>
            <a:pPr marL="457200" lvl="1" indent="0">
              <a:buSzPct val="100000"/>
              <a:buNone/>
            </a:pPr>
            <a:r>
              <a:rPr lang="zh-CN" altLang="en-US" dirty="0">
                <a:solidFill>
                  <a:srgbClr val="0070C0"/>
                </a:solidFill>
              </a:rPr>
              <a:t>分</a:t>
            </a:r>
            <a:r>
              <a:rPr lang="en-US" altLang="zh-CN" dirty="0" err="1">
                <a:solidFill>
                  <a:srgbClr val="0070C0"/>
                </a:solidFill>
              </a:rPr>
              <a:t>pid</a:t>
            </a:r>
            <a:r>
              <a:rPr lang="zh-CN" altLang="en-US" dirty="0">
                <a:solidFill>
                  <a:srgbClr val="0070C0"/>
                </a:solidFill>
              </a:rPr>
              <a:t>进行截断</a:t>
            </a:r>
            <a:r>
              <a:rPr lang="zh-CN" altLang="en-US" dirty="0"/>
              <a:t>，截断掉超过</a:t>
            </a:r>
            <a:r>
              <a:rPr lang="en-US" altLang="zh-CN" dirty="0" err="1"/>
              <a:t>product_truncate_num</a:t>
            </a:r>
            <a:r>
              <a:rPr lang="zh-CN" altLang="en-US" dirty="0"/>
              <a:t>的广告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700</a:t>
            </a:r>
            <a:r>
              <a:rPr lang="zh-CN" altLang="en-US" dirty="0"/>
              <a:t>为</a:t>
            </a:r>
            <a:r>
              <a:rPr lang="en-US" altLang="zh-CN" dirty="0"/>
              <a:t>120</a:t>
            </a:r>
          </a:p>
          <a:p>
            <a:pPr lvl="1">
              <a:buSzPct val="100000"/>
            </a:pPr>
            <a:endParaRPr lang="en" altLang="zh-CN" dirty="0"/>
          </a:p>
          <a:p>
            <a:pPr>
              <a:buSzPct val="100000"/>
            </a:pPr>
            <a:r>
              <a:rPr lang="en" altLang="zh-CN" dirty="0" err="1"/>
              <a:t>set_idea_blacklist_status</a:t>
            </a:r>
            <a:r>
              <a:rPr lang="zh-CN" altLang="en-US" dirty="0"/>
              <a:t>  </a:t>
            </a:r>
            <a:r>
              <a:rPr lang="en-US" altLang="zh-CN" dirty="0"/>
              <a:t>pids100</a:t>
            </a:r>
          </a:p>
          <a:p>
            <a:pPr marL="400050" lvl="1" indent="0">
              <a:buSzPct val="100000"/>
              <a:buNone/>
            </a:pPr>
            <a:r>
              <a:rPr lang="zh-CN" altLang="en-US" dirty="0"/>
              <a:t> </a:t>
            </a:r>
            <a:r>
              <a:rPr lang="zh-CN" altLang="en-US" dirty="0">
                <a:solidFill>
                  <a:srgbClr val="0070C0"/>
                </a:solidFill>
              </a:rPr>
              <a:t>黑名单广告，粒度</a:t>
            </a:r>
            <a:r>
              <a:rPr kumimoji="1" lang="en-US" altLang="zh-CN" dirty="0">
                <a:solidFill>
                  <a:srgbClr val="0070C0"/>
                </a:solidFill>
              </a:rPr>
              <a:t>idea&gt;unit&gt;</a:t>
            </a:r>
            <a:r>
              <a:rPr kumimoji="1" lang="en-US" altLang="zh-CN" dirty="0" err="1">
                <a:solidFill>
                  <a:srgbClr val="0070C0"/>
                </a:solidFill>
              </a:rPr>
              <a:t>paln</a:t>
            </a:r>
            <a:r>
              <a:rPr kumimoji="1" lang="en-US" altLang="zh-CN" dirty="0">
                <a:solidFill>
                  <a:srgbClr val="0070C0"/>
                </a:solidFill>
              </a:rPr>
              <a:t>&gt;user&gt;entity</a:t>
            </a:r>
            <a:endParaRPr lang="en-US" altLang="zh-CN" dirty="0">
              <a:solidFill>
                <a:srgbClr val="0070C0"/>
              </a:solidFill>
            </a:endParaRPr>
          </a:p>
          <a:p>
            <a:pPr marL="457200" lvl="1" indent="0">
              <a:buSzPct val="100000"/>
              <a:buNone/>
            </a:pPr>
            <a:r>
              <a:rPr lang="zh-CN" altLang="en-US" dirty="0"/>
              <a:t>置</a:t>
            </a:r>
            <a:r>
              <a:rPr lang="en-US" altLang="zh-CN" dirty="0"/>
              <a:t>adv</a:t>
            </a:r>
            <a:r>
              <a:rPr lang="en" altLang="zh-CN" dirty="0"/>
              <a:t>-&gt;</a:t>
            </a:r>
            <a:r>
              <a:rPr lang="en" altLang="zh-CN" dirty="0" err="1"/>
              <a:t>idea_blacklist_status</a:t>
            </a:r>
            <a:r>
              <a:rPr lang="en" altLang="zh-CN" dirty="0"/>
              <a:t> = 1</a:t>
            </a:r>
          </a:p>
          <a:p>
            <a:pPr marL="457200" lvl="1" indent="0">
              <a:buSzPct val="100000"/>
              <a:buNone/>
            </a:pPr>
            <a:r>
              <a:rPr kumimoji="1" lang="en-US" altLang="zh-CN" dirty="0"/>
              <a:t>key(idea&gt;unit&gt;</a:t>
            </a:r>
            <a:r>
              <a:rPr kumimoji="1" lang="en-US" altLang="zh-CN" dirty="0" err="1"/>
              <a:t>paln</a:t>
            </a:r>
            <a:r>
              <a:rPr kumimoji="1" lang="en-US" altLang="zh-CN" dirty="0"/>
              <a:t>&gt;user&gt;entity)</a:t>
            </a:r>
            <a:r>
              <a:rPr kumimoji="1" lang="zh-CN" altLang="en-US" dirty="0"/>
              <a:t>  词典</a:t>
            </a:r>
            <a:r>
              <a:rPr kumimoji="1" lang="en-US" altLang="zh-CN" dirty="0"/>
              <a:t>(</a:t>
            </a:r>
            <a:r>
              <a:rPr lang="en" altLang="zh-CN" dirty="0"/>
              <a:t>IDEA_BLACKLIST_DICT</a:t>
            </a:r>
            <a:r>
              <a:rPr kumimoji="1" lang="en-US" altLang="zh-CN" dirty="0"/>
              <a:t>)</a:t>
            </a:r>
          </a:p>
          <a:p>
            <a:pPr marL="457200" lvl="1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3088997"/>
      </p:ext>
    </p:extLst>
  </p:cSld>
  <p:clrMapOvr>
    <a:masterClrMapping/>
  </p:clrMapOvr>
  <p:transition>
    <p:wipe dir="d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31472E-76BB-E549-B035-1A34A362D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Q&amp;A</a:t>
            </a:r>
            <a:endParaRPr kumimoji="1"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01656C0-8212-F148-9C46-9077D7861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3880453"/>
      </p:ext>
    </p:extLst>
  </p:cSld>
  <p:clrMapOvr>
    <a:masterClrMapping/>
  </p:clrMapOvr>
  <p:transition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F9A3C89-196B-024C-A2AE-1C8283774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Feedproxy</a:t>
            </a:r>
            <a:r>
              <a:rPr kumimoji="1" lang="zh-CN" altLang="en-US" dirty="0"/>
              <a:t>调用机制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AF54F81-E1CE-9D4D-BED0-F2A7069E09F7}"/>
              </a:ext>
            </a:extLst>
          </p:cNvPr>
          <p:cNvSpPr/>
          <p:nvPr/>
        </p:nvSpPr>
        <p:spPr bwMode="auto">
          <a:xfrm>
            <a:off x="609598" y="1419577"/>
            <a:ext cx="5136445" cy="2518122"/>
          </a:xfrm>
          <a:prstGeom prst="rect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None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宋体" pitchFamily="2" charset="-122"/>
              </a:rPr>
              <a:t>Main.cpp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  <a:p>
            <a:pPr marL="45720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None/>
              <a:tabLst/>
            </a:pPr>
            <a:r>
              <a:rPr lang="en-US" altLang="zh-CN" sz="1400" dirty="0" err="1">
                <a:latin typeface="Verdana" pitchFamily="34" charset="0"/>
                <a:ea typeface="宋体" pitchFamily="2" charset="-122"/>
              </a:rPr>
              <a:t>Gflags</a:t>
            </a:r>
            <a:r>
              <a:rPr lang="zh-CN" altLang="en-US" sz="1400" dirty="0">
                <a:latin typeface="Verdana" pitchFamily="34" charset="0"/>
                <a:ea typeface="宋体" pitchFamily="2" charset="-122"/>
              </a:rPr>
              <a:t> 静态开关初始化 在</a:t>
            </a:r>
            <a:r>
              <a:rPr lang="en-US" altLang="zh-CN" sz="1400" dirty="0" err="1">
                <a:latin typeface="Verdana" pitchFamily="34" charset="0"/>
                <a:ea typeface="宋体" pitchFamily="2" charset="-122"/>
              </a:rPr>
              <a:t>gflags.conf</a:t>
            </a:r>
            <a:r>
              <a:rPr lang="zh-CN" altLang="en-US" sz="1400" dirty="0">
                <a:latin typeface="Verdana" pitchFamily="34" charset="0"/>
                <a:ea typeface="宋体" pitchFamily="2" charset="-122"/>
              </a:rPr>
              <a:t>中有的都是</a:t>
            </a:r>
            <a:r>
              <a:rPr lang="en-US" altLang="zh-CN" sz="1400" dirty="0">
                <a:latin typeface="Verdana" pitchFamily="34" charset="0"/>
                <a:ea typeface="宋体" pitchFamily="2" charset="-122"/>
              </a:rPr>
              <a:t>true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pd</a:t>
            </a:r>
            <a:r>
              <a:rPr lang="en" altLang="zh-CN" sz="1400" dirty="0"/>
              <a:t>-&gt;initialize</a:t>
            </a:r>
            <a:r>
              <a:rPr lang="en-US" altLang="zh-CN" sz="1400" dirty="0"/>
              <a:t>()</a:t>
            </a:r>
            <a:r>
              <a:rPr lang="zh-CN" altLang="en-US" sz="1400" dirty="0"/>
              <a:t> 各种初始化，新增字段、字典等改这里</a:t>
            </a:r>
            <a:endParaRPr lang="en-US" altLang="zh-CN" sz="1400" dirty="0">
              <a:latin typeface="Verdana" pitchFamily="34" charset="0"/>
              <a:ea typeface="宋体" pitchFamily="2" charset="-122"/>
            </a:endParaRP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init_modules</a:t>
            </a:r>
            <a:r>
              <a:rPr lang="en-US" altLang="zh-CN" sz="1400" dirty="0"/>
              <a:t>()</a:t>
            </a:r>
            <a:r>
              <a:rPr lang="zh-CN" altLang="en-US" sz="1400" dirty="0"/>
              <a:t> </a:t>
            </a:r>
            <a:r>
              <a:rPr lang="en-US" altLang="zh-CN" sz="1400" dirty="0"/>
              <a:t>module</a:t>
            </a:r>
            <a:r>
              <a:rPr lang="zh-CN" altLang="en-US" sz="1400" dirty="0"/>
              <a:t>注册，下游模块的</a:t>
            </a:r>
            <a:r>
              <a:rPr lang="en-US" altLang="zh-CN" sz="1400" dirty="0"/>
              <a:t>module</a:t>
            </a:r>
            <a:endParaRPr lang="en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/>
              <a:t>Server server</a:t>
            </a:r>
            <a:r>
              <a:rPr lang="en" altLang="zh-CN" dirty="0"/>
              <a:t>;</a:t>
            </a:r>
            <a:br>
              <a:rPr lang="en" altLang="zh-CN" dirty="0"/>
            </a:br>
            <a:r>
              <a:rPr lang="en" altLang="zh-CN" sz="1400" dirty="0" err="1"/>
              <a:t>FeedProxyServiceImpl</a:t>
            </a:r>
            <a:r>
              <a:rPr lang="en" altLang="zh-CN" sz="1400" dirty="0"/>
              <a:t> </a:t>
            </a:r>
            <a:r>
              <a:rPr lang="zh-CN" altLang="en-US" sz="1400" dirty="0"/>
              <a:t> </a:t>
            </a:r>
            <a:r>
              <a:rPr lang="en" altLang="zh-CN" sz="1400" dirty="0" err="1"/>
              <a:t>feedproxy_impl</a:t>
            </a:r>
            <a:r>
              <a:rPr lang="en" altLang="zh-CN" dirty="0"/>
              <a:t>;</a:t>
            </a: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kumimoji="0" lang="en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server.AddService</a:t>
            </a:r>
            <a:r>
              <a:rPr lang="en" altLang="zh-CN" sz="1400" dirty="0"/>
              <a:t>(&amp;</a:t>
            </a:r>
            <a:r>
              <a:rPr lang="en" altLang="zh-CN" sz="1400" dirty="0" err="1"/>
              <a:t>feedproxy_imp</a:t>
            </a:r>
            <a:r>
              <a:rPr lang="en-US" altLang="zh-CN" sz="1400" dirty="0"/>
              <a:t>,…)</a:t>
            </a: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server.Start</a:t>
            </a:r>
            <a:r>
              <a:rPr lang="en" altLang="zh-CN" sz="1400" dirty="0"/>
              <a:t>(</a:t>
            </a:r>
            <a:r>
              <a:rPr lang="en" altLang="zh-CN" sz="1400" dirty="0" err="1"/>
              <a:t>pd</a:t>
            </a:r>
            <a:r>
              <a:rPr lang="en" altLang="zh-CN" sz="1400" dirty="0"/>
              <a:t>-&gt;port()</a:t>
            </a:r>
            <a:r>
              <a:rPr lang="en-US" altLang="zh-CN" sz="1400" dirty="0"/>
              <a:t>,…)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AEFE468-3E0A-FD4E-9297-11891241D3D6}"/>
              </a:ext>
            </a:extLst>
          </p:cNvPr>
          <p:cNvSpPr/>
          <p:nvPr/>
        </p:nvSpPr>
        <p:spPr bwMode="auto">
          <a:xfrm>
            <a:off x="609598" y="4017066"/>
            <a:ext cx="5136445" cy="2709334"/>
          </a:xfrm>
          <a:prstGeom prst="rect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None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宋体" pitchFamily="2" charset="-122"/>
              </a:rPr>
              <a:t>Feed_proxy_server.cpp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  <a:p>
            <a:pPr marL="45720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None/>
              <a:tabLst/>
            </a:pPr>
            <a:endParaRPr lang="en-US" altLang="zh-CN" sz="1400" dirty="0">
              <a:latin typeface="Verdana" pitchFamily="34" charset="0"/>
              <a:ea typeface="宋体" pitchFamily="2" charset="-122"/>
            </a:endParaRP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WorkFlow</a:t>
            </a:r>
            <a:r>
              <a:rPr lang="en" altLang="zh-CN" sz="1400" dirty="0"/>
              <a:t>::instance().</a:t>
            </a:r>
            <a:r>
              <a:rPr lang="en" altLang="zh-CN" sz="1400" dirty="0" err="1"/>
              <a:t>do_process</a:t>
            </a:r>
            <a:r>
              <a:rPr lang="en-US" altLang="zh-CN" sz="1400" dirty="0"/>
              <a:t>()</a:t>
            </a:r>
            <a:r>
              <a:rPr lang="zh-CN" altLang="en-US" sz="1400" dirty="0"/>
              <a:t> 单例的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/>
              <a:t>done-&gt;Run()</a:t>
            </a:r>
            <a:r>
              <a:rPr lang="en" altLang="zh-CN" dirty="0"/>
              <a:t>;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FeedProxyLog</a:t>
            </a:r>
            <a:r>
              <a:rPr lang="en" altLang="zh-CN" sz="1400" dirty="0"/>
              <a:t>::</a:t>
            </a:r>
            <a:r>
              <a:rPr lang="en" altLang="zh-CN" sz="1400" dirty="0" err="1"/>
              <a:t>write_notice_log</a:t>
            </a:r>
            <a:r>
              <a:rPr lang="zh-CN" altLang="en-US" sz="1400" dirty="0"/>
              <a:t> </a:t>
            </a:r>
            <a:endParaRPr lang="en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en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WorkFlow</a:t>
            </a:r>
            <a:r>
              <a:rPr lang="en" altLang="zh-CN" sz="1400" dirty="0"/>
              <a:t>::instance().</a:t>
            </a:r>
            <a:r>
              <a:rPr lang="en" altLang="zh-CN" sz="1400" dirty="0" err="1"/>
              <a:t>set_ubmonitor_info</a:t>
            </a:r>
            <a:r>
              <a:rPr lang="en" altLang="zh-CN" sz="1400" dirty="0"/>
              <a:t>()</a:t>
            </a: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en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post_fengshui_log</a:t>
            </a:r>
            <a:r>
              <a:rPr lang="en" altLang="zh-CN" sz="1400" dirty="0"/>
              <a:t>()</a:t>
            </a:r>
            <a:r>
              <a:rPr lang="en" altLang="zh-CN" dirty="0"/>
              <a:t>;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en-US" altLang="zh-CN" sz="1400" dirty="0">
              <a:latin typeface="Verdana" pitchFamily="34" charset="0"/>
              <a:ea typeface="宋体" pitchFamily="2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13273D35-1DC0-694D-9126-9834061D02CB}"/>
              </a:ext>
            </a:extLst>
          </p:cNvPr>
          <p:cNvSpPr/>
          <p:nvPr/>
        </p:nvSpPr>
        <p:spPr bwMode="auto">
          <a:xfrm>
            <a:off x="5971819" y="3868376"/>
            <a:ext cx="5136445" cy="2673358"/>
          </a:xfrm>
          <a:prstGeom prst="rect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do_process</a:t>
            </a:r>
            <a:r>
              <a:rPr lang="en-US" altLang="zh-CN" sz="1400" dirty="0"/>
              <a:t>(</a:t>
            </a:r>
            <a:r>
              <a:rPr lang="en" altLang="zh-CN" sz="1400" dirty="0" err="1"/>
              <a:t>cntl</a:t>
            </a:r>
            <a:r>
              <a:rPr lang="en-US" altLang="zh-CN" sz="1400" dirty="0"/>
              <a:t>,</a:t>
            </a:r>
            <a:r>
              <a:rPr lang="zh-CN" altLang="en-US" sz="1400" dirty="0"/>
              <a:t> </a:t>
            </a:r>
            <a:r>
              <a:rPr lang="en-US" altLang="zh-CN" sz="1400" dirty="0" err="1"/>
              <a:t>req</a:t>
            </a:r>
            <a:r>
              <a:rPr lang="en-US" altLang="zh-CN" sz="1400" dirty="0"/>
              <a:t>,</a:t>
            </a:r>
            <a:r>
              <a:rPr lang="zh-CN" altLang="en-US" sz="1400" dirty="0"/>
              <a:t> </a:t>
            </a:r>
            <a:r>
              <a:rPr lang="en-US" altLang="zh-CN" sz="1400" dirty="0"/>
              <a:t>response){</a:t>
            </a: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en-US" altLang="zh-CN" sz="1400" dirty="0"/>
          </a:p>
          <a:p>
            <a:pPr marL="800100" indent="-3429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AutoNum type="arabicPeriod"/>
            </a:pPr>
            <a:r>
              <a:rPr kumimoji="1" lang="en-US" altLang="zh-CN" sz="1400" dirty="0"/>
              <a:t>TD</a:t>
            </a:r>
            <a:r>
              <a:rPr kumimoji="1" lang="zh-CN" altLang="en-US" sz="1400" dirty="0"/>
              <a:t> 初始化  </a:t>
            </a:r>
            <a:endParaRPr kumimoji="1" lang="en-US" altLang="zh-CN" sz="1400" dirty="0"/>
          </a:p>
          <a:p>
            <a:pPr marL="800100" indent="-3429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AutoNum type="arabicPeriod"/>
            </a:pPr>
            <a:endParaRPr lang="en" altLang="zh-CN" sz="1400" dirty="0"/>
          </a:p>
          <a:p>
            <a:pPr marL="800100" indent="-3429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AutoNum type="arabicPeriod"/>
            </a:pPr>
            <a:r>
              <a:rPr lang="en" altLang="zh-CN" sz="1400" dirty="0" err="1"/>
              <a:t>parse_request</a:t>
            </a:r>
            <a:r>
              <a:rPr lang="en-US" altLang="zh-CN" sz="1400" dirty="0"/>
              <a:t>()</a:t>
            </a:r>
            <a:r>
              <a:rPr lang="zh-CN" altLang="en-US" sz="1400" dirty="0"/>
              <a:t> 解析上游请求</a:t>
            </a:r>
            <a:endParaRPr lang="en-US" altLang="zh-CN" sz="1400" dirty="0"/>
          </a:p>
          <a:p>
            <a:pPr marL="800100" indent="-3429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AutoNum type="arabicPeriod"/>
            </a:pPr>
            <a:endParaRPr lang="en" altLang="zh-CN" sz="1400" dirty="0"/>
          </a:p>
          <a:p>
            <a:pPr marL="800100" indent="-3429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AutoNum type="arabicPeriod"/>
            </a:pPr>
            <a:r>
              <a:rPr lang="en" altLang="zh-CN" sz="1400" dirty="0" err="1"/>
              <a:t>interact_with_downstream</a:t>
            </a:r>
            <a:r>
              <a:rPr lang="en-US" altLang="zh-CN" sz="1400" dirty="0"/>
              <a:t>()</a:t>
            </a:r>
            <a:r>
              <a:rPr lang="zh-CN" altLang="en-US" sz="1400" dirty="0"/>
              <a:t> 请求下游</a:t>
            </a:r>
            <a:r>
              <a:rPr lang="en-US" altLang="zh-CN" sz="1400" dirty="0" err="1"/>
              <a:t>bs</a:t>
            </a:r>
            <a:endParaRPr lang="en-US" altLang="zh-CN" sz="1400" dirty="0"/>
          </a:p>
          <a:p>
            <a:pPr marL="800100" indent="-3429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AutoNum type="arabicPeriod"/>
            </a:pPr>
            <a:endParaRPr lang="en" altLang="zh-CN" sz="1400" dirty="0"/>
          </a:p>
          <a:p>
            <a:pPr marL="800100" indent="-3429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AutoNum type="arabicPeriod"/>
            </a:pPr>
            <a:r>
              <a:rPr lang="en" altLang="zh-CN" sz="1400" dirty="0" err="1"/>
              <a:t>product_strategy_process</a:t>
            </a:r>
            <a:r>
              <a:rPr lang="en-US" altLang="zh-CN" sz="1400" dirty="0"/>
              <a:t>()</a:t>
            </a:r>
            <a:r>
              <a:rPr lang="zh-CN" altLang="en-US" sz="1400" dirty="0"/>
              <a:t> </a:t>
            </a:r>
            <a:r>
              <a:rPr lang="en-US" altLang="zh-CN" sz="1400" dirty="0" err="1"/>
              <a:t>pid</a:t>
            </a:r>
            <a:r>
              <a:rPr lang="zh-CN" altLang="en-US" sz="1400" dirty="0"/>
              <a:t>策略执行</a:t>
            </a:r>
            <a:endParaRPr lang="en-US" altLang="zh-CN" sz="1400" dirty="0"/>
          </a:p>
          <a:p>
            <a:pPr marL="800100" indent="-3429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AutoNum type="arabicPeriod"/>
            </a:pPr>
            <a:endParaRPr lang="en" altLang="zh-CN" sz="1400" dirty="0"/>
          </a:p>
          <a:p>
            <a:pPr marL="800100" indent="-3429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AutoNum type="arabicPeriod"/>
            </a:pPr>
            <a:r>
              <a:rPr lang="en" altLang="zh-CN" sz="1400" dirty="0" err="1"/>
              <a:t>pack_response</a:t>
            </a:r>
            <a:r>
              <a:rPr lang="en-US" altLang="zh-CN" sz="1400" dirty="0"/>
              <a:t>()</a:t>
            </a:r>
            <a:r>
              <a:rPr lang="zh-CN" altLang="en-US" sz="1400" dirty="0"/>
              <a:t> 广告打包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1400" dirty="0"/>
              <a:t>}</a:t>
            </a:r>
            <a:endParaRPr lang="en-US" altLang="zh-CN" sz="1400" dirty="0">
              <a:latin typeface="Verdana" pitchFamily="34" charset="0"/>
              <a:ea typeface="宋体" pitchFamily="2" charset="-122"/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FB9A6237-BB4E-2F47-A2C0-4AD4273D7BC0}"/>
              </a:ext>
            </a:extLst>
          </p:cNvPr>
          <p:cNvCxnSpPr>
            <a:cxnSpLocks/>
          </p:cNvCxnSpPr>
          <p:nvPr/>
        </p:nvCxnSpPr>
        <p:spPr bwMode="auto">
          <a:xfrm flipV="1">
            <a:off x="4896465" y="4041423"/>
            <a:ext cx="1617224" cy="503774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1B8D4001-B81A-1343-96A0-CFF6E412536E}"/>
              </a:ext>
            </a:extLst>
          </p:cNvPr>
          <p:cNvSpPr/>
          <p:nvPr/>
        </p:nvSpPr>
        <p:spPr bwMode="auto">
          <a:xfrm>
            <a:off x="6096000" y="1386580"/>
            <a:ext cx="5904089" cy="2238374"/>
          </a:xfrm>
          <a:prstGeom prst="rect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" altLang="zh-CN" sz="1400" dirty="0" err="1"/>
              <a:t>pd</a:t>
            </a:r>
            <a:r>
              <a:rPr lang="en" altLang="zh-CN" sz="1400" dirty="0"/>
              <a:t>-&gt;initialize</a:t>
            </a:r>
            <a:r>
              <a:rPr lang="en-US" altLang="zh-CN" sz="1400" dirty="0"/>
              <a:t>(){</a:t>
            </a: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1400" dirty="0"/>
              <a:t>1.</a:t>
            </a:r>
            <a:r>
              <a:rPr lang="zh-CN" altLang="en-US" sz="1400" dirty="0"/>
              <a:t> </a:t>
            </a:r>
            <a:r>
              <a:rPr lang="en" altLang="zh-CN" sz="1400" dirty="0" err="1"/>
              <a:t>read_conf</a:t>
            </a:r>
            <a:r>
              <a:rPr lang="en-US" altLang="zh-CN" sz="1400" dirty="0"/>
              <a:t>()</a:t>
            </a:r>
            <a:r>
              <a:rPr lang="zh-CN" altLang="en-US" sz="1400" dirty="0"/>
              <a:t> 读取</a:t>
            </a:r>
            <a:r>
              <a:rPr lang="en-US" altLang="zh-CN" sz="1400" dirty="0" err="1"/>
              <a:t>feedproxy.conf</a:t>
            </a:r>
            <a:r>
              <a:rPr lang="zh-CN" altLang="en-US" sz="1400" dirty="0"/>
              <a:t>关于路径、</a:t>
            </a:r>
            <a:r>
              <a:rPr lang="en-US" altLang="zh-CN" sz="1400" dirty="0"/>
              <a:t>port</a:t>
            </a:r>
            <a:r>
              <a:rPr lang="zh-CN" altLang="en-US" sz="1400" dirty="0"/>
              <a:t>等配置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1400" dirty="0"/>
              <a:t>2.</a:t>
            </a:r>
            <a:r>
              <a:rPr lang="zh-CN" altLang="en-US" sz="1400" dirty="0"/>
              <a:t> </a:t>
            </a:r>
            <a:r>
              <a:rPr lang="en-US" altLang="zh-CN" sz="1400" dirty="0" err="1"/>
              <a:t>xbox.initialize</a:t>
            </a:r>
            <a:r>
              <a:rPr lang="en-US" altLang="zh-CN" sz="1400" dirty="0"/>
              <a:t>()</a:t>
            </a:r>
            <a:r>
              <a:rPr lang="zh-CN" altLang="en-US" sz="1400" dirty="0"/>
              <a:t>  </a:t>
            </a:r>
            <a:r>
              <a:rPr lang="en-US" altLang="zh-CN" sz="1400" dirty="0" err="1"/>
              <a:t>xbox</a:t>
            </a:r>
            <a:r>
              <a:rPr lang="zh-CN" altLang="en-US" sz="1400" dirty="0"/>
              <a:t>初始化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1400" dirty="0"/>
              <a:t>3.</a:t>
            </a:r>
            <a:r>
              <a:rPr lang="zh-CN" altLang="en-US" sz="1400" dirty="0"/>
              <a:t> </a:t>
            </a:r>
            <a:r>
              <a:rPr lang="en" altLang="zh-CN" sz="1400" dirty="0" err="1"/>
              <a:t>xmulti</a:t>
            </a:r>
            <a:r>
              <a:rPr lang="en-US" altLang="zh-CN" sz="1400" dirty="0"/>
              <a:t>.</a:t>
            </a:r>
            <a:r>
              <a:rPr lang="en-US" altLang="zh-CN" sz="1400" dirty="0" err="1"/>
              <a:t>init</a:t>
            </a:r>
            <a:r>
              <a:rPr lang="en-US" altLang="zh-CN" sz="1400" dirty="0"/>
              <a:t>()</a:t>
            </a:r>
            <a:r>
              <a:rPr lang="zh-CN" altLang="en-US" sz="1400" dirty="0"/>
              <a:t> </a:t>
            </a:r>
            <a:r>
              <a:rPr lang="en-US" altLang="zh-CN" sz="1400" dirty="0"/>
              <a:t>+</a:t>
            </a:r>
            <a:r>
              <a:rPr lang="zh-CN" altLang="en-US" sz="1400" dirty="0"/>
              <a:t> 字典注册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1400" dirty="0"/>
              <a:t>4.</a:t>
            </a:r>
            <a:r>
              <a:rPr lang="en" altLang="zh-CN" sz="1400" dirty="0"/>
              <a:t> </a:t>
            </a:r>
            <a:r>
              <a:rPr lang="en" altLang="zh-CN" sz="1400" dirty="0" err="1"/>
              <a:t>Yacl</a:t>
            </a:r>
            <a:r>
              <a:rPr lang="zh-CN" altLang="en-US" sz="1400" dirty="0"/>
              <a:t>初始化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1400" dirty="0"/>
              <a:t>5.</a:t>
            </a:r>
            <a:r>
              <a:rPr lang="en" altLang="zh-CN" sz="1400" dirty="0"/>
              <a:t> </a:t>
            </a:r>
            <a:r>
              <a:rPr lang="en" altLang="zh-CN" sz="1400" dirty="0" err="1"/>
              <a:t>Ubmonitor</a:t>
            </a:r>
            <a:r>
              <a:rPr lang="zh-CN" altLang="en-US" sz="1400" dirty="0"/>
              <a:t>初始化 如果添加监控项，改这里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1400" dirty="0"/>
              <a:t>6.</a:t>
            </a:r>
            <a:r>
              <a:rPr lang="en" altLang="zh-CN" sz="1400" dirty="0"/>
              <a:t> </a:t>
            </a:r>
            <a:r>
              <a:rPr lang="en" altLang="zh-CN" sz="1400" dirty="0" err="1"/>
              <a:t>BudgetHandler</a:t>
            </a:r>
            <a:r>
              <a:rPr lang="en" altLang="zh-CN" sz="1400" dirty="0"/>
              <a:t>-&gt;</a:t>
            </a:r>
            <a:r>
              <a:rPr lang="en" altLang="zh-CN" sz="1400" dirty="0" err="1"/>
              <a:t>init</a:t>
            </a:r>
            <a:endParaRPr lang="en-US" altLang="zh-CN" sz="1400" dirty="0"/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r>
              <a:rPr lang="en-US" altLang="zh-CN" sz="1400" dirty="0"/>
              <a:t>}</a:t>
            </a:r>
            <a:endParaRPr lang="en-US" altLang="zh-CN" sz="1400" dirty="0">
              <a:latin typeface="Verdana" pitchFamily="34" charset="0"/>
              <a:ea typeface="宋体" pitchFamily="2" charset="-122"/>
            </a:endParaRPr>
          </a:p>
          <a:p>
            <a:pPr marL="457200" fontAlgn="base"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</a:pPr>
            <a:endParaRPr lang="en-US" altLang="zh-CN" sz="1400" dirty="0">
              <a:latin typeface="Verdana" pitchFamily="34" charset="0"/>
              <a:ea typeface="宋体" pitchFamily="2" charset="-122"/>
            </a:endParaRP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7C91D65D-3505-0845-909F-07AF977321C4}"/>
              </a:ext>
            </a:extLst>
          </p:cNvPr>
          <p:cNvCxnSpPr>
            <a:cxnSpLocks/>
          </p:cNvCxnSpPr>
          <p:nvPr/>
        </p:nvCxnSpPr>
        <p:spPr bwMode="auto">
          <a:xfrm flipV="1">
            <a:off x="2551471" y="1546579"/>
            <a:ext cx="4108973" cy="473950"/>
          </a:xfrm>
          <a:prstGeom prst="straightConnector1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274652543"/>
      </p:ext>
    </p:extLst>
  </p:cSld>
  <p:clrMapOvr>
    <a:masterClrMapping/>
  </p:clrMapOvr>
  <p:transition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95A30-F0A8-D742-8A4B-263109151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sz="3200" dirty="0" err="1"/>
              <a:t>do_process</a:t>
            </a:r>
            <a:r>
              <a:rPr lang="en-US" altLang="zh-CN" sz="3200" dirty="0"/>
              <a:t>()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15AB08-A234-9345-8593-5A7BF62AA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0038"/>
            <a:ext cx="11358282" cy="4383290"/>
          </a:xfrm>
        </p:spPr>
        <p:txBody>
          <a:bodyPr/>
          <a:lstStyle/>
          <a:p>
            <a:pPr marL="0" indent="0">
              <a:buNone/>
            </a:pPr>
            <a:endParaRPr kumimoji="1" lang="en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F6B03A-BA7F-6545-B3F9-5F21E5552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0038"/>
            <a:ext cx="12192000" cy="495994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6CC46810-D764-E14D-BC82-56B513A3BCA9}"/>
              </a:ext>
            </a:extLst>
          </p:cNvPr>
          <p:cNvSpPr/>
          <p:nvPr/>
        </p:nvSpPr>
        <p:spPr bwMode="auto">
          <a:xfrm>
            <a:off x="0" y="3657600"/>
            <a:ext cx="1803400" cy="520473"/>
          </a:xfrm>
          <a:prstGeom prst="round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None/>
              <a:tabLst/>
            </a:pP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8704941"/>
      </p:ext>
    </p:extLst>
  </p:cSld>
  <p:clrMapOvr>
    <a:masterClrMapping/>
  </p:clrMapOvr>
  <p:transition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95A30-F0A8-D742-8A4B-263109151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sz="3200" dirty="0" err="1"/>
              <a:t>do_process</a:t>
            </a:r>
            <a:r>
              <a:rPr lang="en-US" altLang="zh-CN" sz="3200" dirty="0"/>
              <a:t>()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15AB08-A234-9345-8593-5A7BF62AA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0038"/>
            <a:ext cx="11358282" cy="4383290"/>
          </a:xfrm>
        </p:spPr>
        <p:txBody>
          <a:bodyPr/>
          <a:lstStyle/>
          <a:p>
            <a:pPr marL="0" indent="0">
              <a:buNone/>
            </a:pPr>
            <a:endParaRPr kumimoji="1" lang="en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F6B03A-BA7F-6545-B3F9-5F21E5552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0038"/>
            <a:ext cx="12192000" cy="495994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6CC46810-D764-E14D-BC82-56B513A3BCA9}"/>
              </a:ext>
            </a:extLst>
          </p:cNvPr>
          <p:cNvSpPr/>
          <p:nvPr/>
        </p:nvSpPr>
        <p:spPr bwMode="auto">
          <a:xfrm>
            <a:off x="2324100" y="2171700"/>
            <a:ext cx="1943100" cy="520473"/>
          </a:xfrm>
          <a:prstGeom prst="round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None/>
              <a:tabLst/>
            </a:pP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2922974"/>
      </p:ext>
    </p:extLst>
  </p:cSld>
  <p:clrMapOvr>
    <a:masterClrMapping/>
  </p:clrMapOvr>
  <p:transition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95A30-F0A8-D742-8A4B-263109151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sz="3200" dirty="0" err="1"/>
              <a:t>do_process</a:t>
            </a:r>
            <a:r>
              <a:rPr lang="en-US" altLang="zh-CN" sz="3200" dirty="0"/>
              <a:t>()</a:t>
            </a:r>
            <a:r>
              <a:rPr lang="zh-CN" altLang="en-US" sz="3200" dirty="0"/>
              <a:t> </a:t>
            </a:r>
            <a:r>
              <a:rPr lang="en-US" altLang="zh-CN" sz="3200" dirty="0"/>
              <a:t>–</a:t>
            </a:r>
            <a:r>
              <a:rPr lang="zh-CN" altLang="en-US" sz="3200" dirty="0"/>
              <a:t> </a:t>
            </a:r>
            <a:r>
              <a:rPr lang="en" altLang="zh-CN" sz="3200" dirty="0" err="1"/>
              <a:t>parse_request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15AB08-A234-9345-8593-5A7BF62AA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0038"/>
            <a:ext cx="11358282" cy="4383290"/>
          </a:xfrm>
        </p:spPr>
        <p:txBody>
          <a:bodyPr/>
          <a:lstStyle/>
          <a:p>
            <a:pPr>
              <a:buSzPct val="100000"/>
            </a:pPr>
            <a:r>
              <a:rPr lang="en" altLang="zh-CN" dirty="0" err="1"/>
              <a:t>parse_request_user_data</a:t>
            </a:r>
            <a:r>
              <a:rPr lang="en-US" altLang="zh-CN" dirty="0"/>
              <a:t>()</a:t>
            </a:r>
            <a:r>
              <a:rPr lang="zh-CN" altLang="en-US" dirty="0"/>
              <a:t> </a:t>
            </a:r>
            <a:endParaRPr lang="en" altLang="zh-CN" dirty="0"/>
          </a:p>
          <a:p>
            <a:pPr lvl="1" indent="-342900">
              <a:buSzPct val="100000"/>
            </a:pPr>
            <a:r>
              <a:rPr lang="zh-CN" altLang="en-US" dirty="0"/>
              <a:t>从</a:t>
            </a:r>
            <a:r>
              <a:rPr lang="en-US" altLang="zh-CN" dirty="0" err="1"/>
              <a:t>cntl</a:t>
            </a:r>
            <a:r>
              <a:rPr lang="zh-CN" altLang="en-US" dirty="0"/>
              <a:t>中获取信息存到</a:t>
            </a:r>
            <a:r>
              <a:rPr lang="en-US" altLang="zh-CN" dirty="0"/>
              <a:t>TD</a:t>
            </a:r>
            <a:r>
              <a:rPr lang="zh-CN" altLang="en-US" dirty="0"/>
              <a:t>中：</a:t>
            </a:r>
            <a:r>
              <a:rPr lang="en-US" altLang="zh-CN" dirty="0" err="1"/>
              <a:t>qid</a:t>
            </a:r>
            <a:r>
              <a:rPr lang="zh-CN" altLang="en-US" dirty="0"/>
              <a:t>  </a:t>
            </a:r>
            <a:r>
              <a:rPr lang="en-US" altLang="zh-CN" dirty="0" err="1"/>
              <a:t>ovlexp</a:t>
            </a:r>
            <a:r>
              <a:rPr lang="zh-CN" altLang="en-US" dirty="0"/>
              <a:t>信息  </a:t>
            </a:r>
            <a:endParaRPr lang="en-US" altLang="zh-CN" dirty="0"/>
          </a:p>
          <a:p>
            <a:pPr lvl="1" indent="-342900">
              <a:buSzPct val="100000"/>
            </a:pPr>
            <a:r>
              <a:rPr lang="zh-CN" altLang="en-US" dirty="0"/>
              <a:t>从</a:t>
            </a:r>
            <a:r>
              <a:rPr lang="en-US" altLang="zh-CN" dirty="0" err="1"/>
              <a:t>global_params.conf</a:t>
            </a:r>
            <a:r>
              <a:rPr lang="zh-CN" altLang="en-US" dirty="0"/>
              <a:t>中获取</a:t>
            </a:r>
            <a:r>
              <a:rPr lang="en" altLang="zh-CN" dirty="0" err="1"/>
              <a:t>ssp_app_download_mts</a:t>
            </a:r>
            <a:r>
              <a:rPr lang="zh-CN" altLang="en" dirty="0"/>
              <a:t>存到</a:t>
            </a:r>
            <a:r>
              <a:rPr lang="en-US" altLang="zh-CN" dirty="0"/>
              <a:t>TD</a:t>
            </a:r>
            <a:r>
              <a:rPr lang="zh-CN" altLang="en-US" dirty="0"/>
              <a:t>中</a:t>
            </a:r>
            <a:endParaRPr lang="en-US" altLang="zh-CN" dirty="0"/>
          </a:p>
          <a:p>
            <a:pPr lvl="1" indent="-342900">
              <a:buSzPct val="100000"/>
            </a:pPr>
            <a:endParaRPr lang="en" altLang="zh-CN" dirty="0"/>
          </a:p>
          <a:p>
            <a:pPr>
              <a:buSzPct val="100000"/>
            </a:pPr>
            <a:r>
              <a:rPr lang="en" altLang="zh-CN" dirty="0" err="1"/>
              <a:t>parse_request_message</a:t>
            </a:r>
            <a:r>
              <a:rPr lang="en-US" altLang="zh-CN" dirty="0"/>
              <a:t>()</a:t>
            </a:r>
            <a:r>
              <a:rPr lang="zh-CN" altLang="en-US" dirty="0"/>
              <a:t> 解析请求数据</a:t>
            </a:r>
            <a:endParaRPr lang="en" altLang="zh-CN" dirty="0"/>
          </a:p>
          <a:p>
            <a:pPr lvl="1">
              <a:buSzPct val="100000"/>
            </a:pPr>
            <a:r>
              <a:rPr lang="en" altLang="zh-CN" dirty="0" err="1"/>
              <a:t>parse_common_info</a:t>
            </a:r>
            <a:r>
              <a:rPr lang="en-US" altLang="zh-CN" dirty="0"/>
              <a:t>()</a:t>
            </a:r>
            <a:r>
              <a:rPr lang="zh-CN" altLang="en-US" dirty="0"/>
              <a:t>  </a:t>
            </a:r>
            <a:r>
              <a:rPr lang="en-US" altLang="zh-CN" dirty="0"/>
              <a:t>gender/</a:t>
            </a:r>
            <a:r>
              <a:rPr lang="en-US" altLang="zh-CN" dirty="0" err="1"/>
              <a:t>os_id</a:t>
            </a:r>
            <a:r>
              <a:rPr lang="en-US" altLang="zh-CN" dirty="0"/>
              <a:t>/</a:t>
            </a:r>
            <a:r>
              <a:rPr lang="en-US" altLang="zh-CN" dirty="0" err="1"/>
              <a:t>app_info</a:t>
            </a:r>
            <a:r>
              <a:rPr lang="en-US" altLang="zh-CN" dirty="0"/>
              <a:t>/</a:t>
            </a:r>
            <a:r>
              <a:rPr lang="zh-CN" altLang="en-US" dirty="0"/>
              <a:t>是否跳过</a:t>
            </a:r>
            <a:r>
              <a:rPr lang="en-US" altLang="zh-CN" dirty="0" err="1"/>
              <a:t>feedbs_module</a:t>
            </a:r>
            <a:r>
              <a:rPr lang="zh-CN" altLang="en-US" dirty="0"/>
              <a:t>等</a:t>
            </a:r>
            <a:endParaRPr lang="en-US" altLang="zh-CN" dirty="0"/>
          </a:p>
          <a:p>
            <a:pPr lvl="1">
              <a:buSzPct val="100000"/>
            </a:pPr>
            <a:r>
              <a:rPr lang="en" altLang="zh-CN" dirty="0" err="1"/>
              <a:t>parse_freq_control_info</a:t>
            </a:r>
            <a:r>
              <a:rPr lang="en-US" altLang="zh-CN" dirty="0"/>
              <a:t>()</a:t>
            </a:r>
            <a:r>
              <a:rPr lang="zh-CN" altLang="en-US" dirty="0"/>
              <a:t> 频控等数据</a:t>
            </a:r>
            <a:endParaRPr lang="en-US" altLang="zh-CN" dirty="0"/>
          </a:p>
          <a:p>
            <a:pPr lvl="1">
              <a:buSzPct val="100000"/>
            </a:pPr>
            <a:r>
              <a:rPr lang="en" altLang="zh-CN" dirty="0" err="1"/>
              <a:t>parse_upin_info</a:t>
            </a:r>
            <a:r>
              <a:rPr lang="en-US" altLang="zh-CN" dirty="0"/>
              <a:t>()</a:t>
            </a:r>
            <a:r>
              <a:rPr lang="zh-CN" altLang="en-US" dirty="0"/>
              <a:t> </a:t>
            </a:r>
            <a:r>
              <a:rPr lang="en-US" altLang="zh-CN" dirty="0"/>
              <a:t>query</a:t>
            </a:r>
            <a:r>
              <a:rPr lang="zh-CN" altLang="en-US" dirty="0"/>
              <a:t> 历史</a:t>
            </a:r>
            <a:r>
              <a:rPr lang="en-US" altLang="zh-CN" dirty="0" err="1"/>
              <a:t>idea_id</a:t>
            </a:r>
            <a:r>
              <a:rPr lang="en-US" altLang="zh-CN" dirty="0"/>
              <a:t>/</a:t>
            </a:r>
            <a:r>
              <a:rPr lang="en-US" altLang="zh-CN" dirty="0" err="1"/>
              <a:t>dt_applist</a:t>
            </a:r>
            <a:r>
              <a:rPr lang="zh-CN" altLang="en-US" dirty="0"/>
              <a:t>等数据</a:t>
            </a:r>
            <a:endParaRPr lang="en" altLang="zh-CN" dirty="0"/>
          </a:p>
          <a:p>
            <a:pPr>
              <a:buSzPct val="100000"/>
            </a:pPr>
            <a:endParaRPr lang="en" altLang="zh-CN" dirty="0"/>
          </a:p>
          <a:p>
            <a:pPr>
              <a:buSzPct val="100000"/>
            </a:pPr>
            <a:r>
              <a:rPr lang="en" altLang="zh-CN" dirty="0" err="1"/>
              <a:t>parse_fengsui_info</a:t>
            </a:r>
            <a:endParaRPr lang="en" altLang="zh-CN" dirty="0"/>
          </a:p>
          <a:p>
            <a:pPr>
              <a:buSzPct val="100000"/>
            </a:pPr>
            <a:endParaRPr lang="en" altLang="zh-CN" dirty="0"/>
          </a:p>
          <a:p>
            <a:pPr>
              <a:buSzPct val="100000"/>
            </a:pPr>
            <a:r>
              <a:rPr lang="zh-CN" altLang="en-US" dirty="0"/>
              <a:t>请求数累加：</a:t>
            </a:r>
            <a:r>
              <a:rPr lang="en" altLang="zh-CN" dirty="0"/>
              <a:t> </a:t>
            </a:r>
            <a:r>
              <a:rPr lang="en" altLang="zh-CN" dirty="0" err="1"/>
              <a:t>inc_funnel_loop</a:t>
            </a:r>
            <a:r>
              <a:rPr lang="en" altLang="zh-CN" dirty="0"/>
              <a:t>() { ++_</a:t>
            </a:r>
            <a:r>
              <a:rPr lang="en" altLang="zh-CN" dirty="0" err="1"/>
              <a:t>funnel_loop</a:t>
            </a:r>
            <a:r>
              <a:rPr lang="en" altLang="zh-CN" dirty="0"/>
              <a:t>; }</a:t>
            </a:r>
          </a:p>
          <a:p>
            <a:pPr marL="0" indent="0">
              <a:buNone/>
            </a:pPr>
            <a:endParaRPr kumimoji="1" lang="en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16628907"/>
      </p:ext>
    </p:extLst>
  </p:cSld>
  <p:clrMapOvr>
    <a:masterClrMapping/>
  </p:clrMapOvr>
  <p:transition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95A30-F0A8-D742-8A4B-263109151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sz="3200" dirty="0" err="1"/>
              <a:t>do_process</a:t>
            </a:r>
            <a:r>
              <a:rPr lang="en-US" altLang="zh-CN" sz="3200" dirty="0"/>
              <a:t>()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15AB08-A234-9345-8593-5A7BF62AA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0038"/>
            <a:ext cx="11358282" cy="4383290"/>
          </a:xfrm>
        </p:spPr>
        <p:txBody>
          <a:bodyPr/>
          <a:lstStyle/>
          <a:p>
            <a:pPr marL="0" indent="0">
              <a:buNone/>
            </a:pPr>
            <a:endParaRPr kumimoji="1" lang="en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F6B03A-BA7F-6545-B3F9-5F21E5552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0038"/>
            <a:ext cx="12192000" cy="4959949"/>
          </a:xfrm>
          <a:prstGeom prst="rect">
            <a:avLst/>
          </a:prstGeom>
        </p:spPr>
      </p:pic>
      <p:sp>
        <p:nvSpPr>
          <p:cNvPr id="5" name="圆角矩形 4">
            <a:extLst>
              <a:ext uri="{FF2B5EF4-FFF2-40B4-BE49-F238E27FC236}">
                <a16:creationId xmlns:a16="http://schemas.microsoft.com/office/drawing/2014/main" id="{6CC46810-D764-E14D-BC82-56B513A3BCA9}"/>
              </a:ext>
            </a:extLst>
          </p:cNvPr>
          <p:cNvSpPr/>
          <p:nvPr/>
        </p:nvSpPr>
        <p:spPr bwMode="auto">
          <a:xfrm>
            <a:off x="2324100" y="3241210"/>
            <a:ext cx="1943100" cy="520473"/>
          </a:xfrm>
          <a:prstGeom prst="round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2318DE"/>
              </a:buClr>
              <a:buSzPct val="100000"/>
              <a:buFontTx/>
              <a:buNone/>
              <a:tabLst/>
            </a:pP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0687904"/>
      </p:ext>
    </p:extLst>
  </p:cSld>
  <p:clrMapOvr>
    <a:masterClrMapping/>
  </p:clrMapOvr>
  <p:transition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AB8201-906A-384C-B736-95B158379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sz="3200" dirty="0" err="1"/>
              <a:t>do_process</a:t>
            </a:r>
            <a:r>
              <a:rPr lang="en-US" altLang="zh-CN" sz="3200" dirty="0"/>
              <a:t>()</a:t>
            </a:r>
            <a:r>
              <a:rPr lang="zh-CN" altLang="en-US" sz="3200" dirty="0"/>
              <a:t> </a:t>
            </a:r>
            <a:r>
              <a:rPr lang="en-US" altLang="zh-CN" sz="3200" dirty="0"/>
              <a:t>–</a:t>
            </a:r>
            <a:r>
              <a:rPr lang="zh-CN" altLang="en-US" sz="3200" dirty="0"/>
              <a:t> </a:t>
            </a:r>
            <a:r>
              <a:rPr lang="en" altLang="zh-CN" sz="3200" dirty="0" err="1"/>
              <a:t>interact_with_downstream</a:t>
            </a:r>
            <a:r>
              <a:rPr lang="en-US" altLang="zh-CN" sz="3200" dirty="0"/>
              <a:t>()</a:t>
            </a:r>
            <a:endParaRPr kumimoji="1"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5DCA4A-58DB-0E48-9E81-C6885FF90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418" y="1419912"/>
            <a:ext cx="10896000" cy="4212000"/>
          </a:xfrm>
        </p:spPr>
        <p:txBody>
          <a:bodyPr/>
          <a:lstStyle/>
          <a:p>
            <a:pPr marL="0" indent="0">
              <a:buSzPct val="100000"/>
              <a:buNone/>
            </a:pPr>
            <a:r>
              <a:rPr lang="en" altLang="zh-CN" dirty="0" err="1"/>
              <a:t>run_all_modules</a:t>
            </a:r>
            <a:r>
              <a:rPr lang="en-US" altLang="zh-CN" dirty="0"/>
              <a:t>()</a:t>
            </a:r>
          </a:p>
          <a:p>
            <a:pPr marL="0" indent="0">
              <a:buSzPct val="100000"/>
              <a:buNone/>
            </a:pPr>
            <a:endParaRPr kumimoji="1" lang="en-US" altLang="zh-CN" dirty="0"/>
          </a:p>
          <a:p>
            <a:pPr marL="457200" indent="-457200">
              <a:buSzPct val="100000"/>
              <a:buAutoNum type="arabicPeriod"/>
            </a:pPr>
            <a:r>
              <a:rPr kumimoji="1" lang="zh-CN" altLang="en-US" dirty="0"/>
              <a:t>遍历执行每个</a:t>
            </a:r>
            <a:r>
              <a:rPr kumimoji="1" lang="en-US" altLang="zh-CN" dirty="0" err="1"/>
              <a:t>should_ignore</a:t>
            </a:r>
            <a:r>
              <a:rPr kumimoji="1" lang="zh-CN" altLang="en-US" dirty="0"/>
              <a:t>为</a:t>
            </a:r>
            <a:r>
              <a:rPr kumimoji="1" lang="en-US" altLang="zh-CN" dirty="0"/>
              <a:t>false</a:t>
            </a:r>
            <a:r>
              <a:rPr kumimoji="1" lang="zh-CN" altLang="en-US" dirty="0"/>
              <a:t>的</a:t>
            </a:r>
            <a:r>
              <a:rPr kumimoji="1" lang="en-US" altLang="zh-CN" dirty="0"/>
              <a:t>Module</a:t>
            </a:r>
            <a:r>
              <a:rPr kumimoji="1" lang="zh-CN" altLang="en-US" dirty="0"/>
              <a:t>的</a:t>
            </a:r>
            <a:r>
              <a:rPr kumimoji="1" lang="en-US" altLang="zh-CN" dirty="0"/>
              <a:t>preprocess</a:t>
            </a:r>
            <a:r>
              <a:rPr kumimoji="1" lang="zh-CN" altLang="en-US" dirty="0"/>
              <a:t>函数，打包和发送请求</a:t>
            </a:r>
            <a:endParaRPr kumimoji="1" lang="en-US" altLang="zh-CN" dirty="0"/>
          </a:p>
          <a:p>
            <a:pPr marL="400050" lvl="1" indent="0">
              <a:buSzPct val="100000"/>
              <a:buNone/>
            </a:pPr>
            <a:r>
              <a:rPr kumimoji="1" lang="zh-CN" altLang="en-US" dirty="0"/>
              <a:t>顺序是按照优先级由低到高执行，也就是平响由高到低发送请求</a:t>
            </a:r>
            <a:endParaRPr kumimoji="1" lang="en-US" altLang="zh-CN" dirty="0"/>
          </a:p>
          <a:p>
            <a:pPr marL="457200" indent="-457200">
              <a:buSzPct val="100000"/>
              <a:buAutoNum type="arabicPeriod"/>
            </a:pPr>
            <a:endParaRPr kumimoji="1" lang="en-US" altLang="zh-CN" dirty="0"/>
          </a:p>
          <a:p>
            <a:pPr marL="457200" indent="-457200">
              <a:buSzPct val="100000"/>
              <a:buAutoNum type="arabicPeriod"/>
            </a:pPr>
            <a:r>
              <a:rPr kumimoji="1" lang="zh-CN" altLang="en-US" dirty="0"/>
              <a:t>然后遍历执行</a:t>
            </a:r>
            <a:r>
              <a:rPr kumimoji="1" lang="en-US" altLang="zh-CN" dirty="0"/>
              <a:t>module</a:t>
            </a:r>
            <a:r>
              <a:rPr kumimoji="1" lang="zh-CN" altLang="en-US" dirty="0"/>
              <a:t>的</a:t>
            </a:r>
            <a:r>
              <a:rPr lang="en" altLang="zh-CN" dirty="0" err="1"/>
              <a:t>do_process</a:t>
            </a:r>
            <a:r>
              <a:rPr lang="zh-CN" altLang="en" dirty="0"/>
              <a:t>函数</a:t>
            </a:r>
            <a:r>
              <a:rPr lang="zh-CN" altLang="en-US" dirty="0"/>
              <a:t>，广告队列解析和处理</a:t>
            </a:r>
            <a:endParaRPr lang="en-US" altLang="zh-CN" dirty="0"/>
          </a:p>
          <a:p>
            <a:pPr marL="400050" lvl="1" indent="0">
              <a:buSzPct val="100000"/>
              <a:buNone/>
            </a:pPr>
            <a:r>
              <a:rPr lang="zh-CN" altLang="en-US" dirty="0"/>
              <a:t>顺序是</a:t>
            </a:r>
            <a:r>
              <a:rPr kumimoji="1" lang="zh-CN" altLang="en-US" dirty="0"/>
              <a:t>按照优先级由高到低执行，也就是平响由低到高发送请求</a:t>
            </a:r>
            <a:endParaRPr lang="en-US" altLang="zh-CN" dirty="0"/>
          </a:p>
          <a:p>
            <a:pPr marL="0" indent="0">
              <a:buSzPct val="100000"/>
              <a:buNone/>
            </a:pPr>
            <a:endParaRPr kumimoji="1" lang="en-US" altLang="zh-CN" dirty="0"/>
          </a:p>
          <a:p>
            <a:pPr marL="0" indent="0">
              <a:buSzPct val="100000"/>
              <a:buNone/>
            </a:pPr>
            <a:r>
              <a:rPr kumimoji="1" lang="zh-CN" altLang="en-US" dirty="0"/>
              <a:t>这样的请求和解析顺序可以保证最大限度的提高请求解析利用率</a:t>
            </a:r>
            <a:endParaRPr kumimoji="1" lang="en-US" altLang="zh-CN" dirty="0"/>
          </a:p>
          <a:p>
            <a:pPr marL="0" indent="0">
              <a:buSzPct val="100000"/>
              <a:buNone/>
            </a:pPr>
            <a:endParaRPr kumimoji="1" lang="en-US" altLang="zh-CN" dirty="0"/>
          </a:p>
          <a:p>
            <a:pPr marL="0" indent="0">
              <a:buSzPct val="100000"/>
              <a:buNone/>
            </a:pPr>
            <a:r>
              <a:rPr kumimoji="1" lang="zh-CN" altLang="en-US" dirty="0"/>
              <a:t>共</a:t>
            </a:r>
            <a:r>
              <a:rPr kumimoji="1" lang="en-US" altLang="zh-CN" dirty="0"/>
              <a:t>5</a:t>
            </a:r>
            <a:r>
              <a:rPr kumimoji="1" lang="zh-CN" altLang="en-US" dirty="0"/>
              <a:t>个</a:t>
            </a:r>
            <a:r>
              <a:rPr kumimoji="1" lang="en-US" altLang="zh-CN" dirty="0"/>
              <a:t>module:</a:t>
            </a:r>
          </a:p>
          <a:p>
            <a:pPr marL="0" indent="0">
              <a:buSzPct val="100000"/>
              <a:buNone/>
            </a:pPr>
            <a:r>
              <a:rPr lang="en" altLang="zh-CN" dirty="0" err="1"/>
              <a:t>FeedbsModule</a:t>
            </a:r>
            <a:r>
              <a:rPr lang="en" altLang="zh-CN" dirty="0"/>
              <a:t>  </a:t>
            </a:r>
            <a:r>
              <a:rPr lang="en" altLang="zh-CN" dirty="0" err="1"/>
              <a:t>PaFeedbsModule</a:t>
            </a:r>
            <a:r>
              <a:rPr lang="en" altLang="zh-CN" dirty="0"/>
              <a:t>  </a:t>
            </a:r>
            <a:r>
              <a:rPr lang="en" altLang="zh-CN" dirty="0" err="1"/>
              <a:t>PopQueryModule</a:t>
            </a:r>
            <a:r>
              <a:rPr lang="en-US" altLang="zh-CN" dirty="0"/>
              <a:t>(</a:t>
            </a:r>
            <a:r>
              <a:rPr lang="zh-CN" altLang="en-US" dirty="0"/>
              <a:t>关</a:t>
            </a:r>
            <a:r>
              <a:rPr lang="en-US" altLang="zh-CN" dirty="0"/>
              <a:t>)</a:t>
            </a:r>
            <a:r>
              <a:rPr lang="en" altLang="zh-CN" dirty="0"/>
              <a:t>  </a:t>
            </a:r>
          </a:p>
          <a:p>
            <a:pPr marL="0" indent="0">
              <a:buSzPct val="100000"/>
              <a:buNone/>
            </a:pPr>
            <a:r>
              <a:rPr lang="en" altLang="zh-CN" dirty="0" err="1"/>
              <a:t>AdplusModule</a:t>
            </a:r>
            <a:r>
              <a:rPr lang="en" altLang="zh-CN" dirty="0"/>
              <a:t>  </a:t>
            </a:r>
            <a:r>
              <a:rPr lang="en" altLang="zh-CN" dirty="0" err="1"/>
              <a:t>PamixerModule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9418919"/>
      </p:ext>
    </p:extLst>
  </p:cSld>
  <p:clrMapOvr>
    <a:masterClrMapping/>
  </p:clrMapOvr>
  <p:transition>
    <p:wipe dir="d"/>
  </p:transition>
</p:sld>
</file>

<file path=ppt/theme/theme1.xml><?xml version="1.0" encoding="utf-8"?>
<a:theme xmlns:a="http://schemas.openxmlformats.org/drawingml/2006/main" name="IMAS串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aidu_PPT_Temp">
      <a:majorFont>
        <a:latin typeface="Verdana"/>
        <a:ea typeface="黑体"/>
        <a:cs typeface=""/>
      </a:majorFont>
      <a:minorFont>
        <a:latin typeface="Verdana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99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45720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2318DE"/>
          </a:buClr>
          <a:buSzPct val="100000"/>
          <a:buFontTx/>
          <a:buNone/>
          <a:tabLst/>
          <a:defRPr kumimoji="0" lang="zh-CN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99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45720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2318DE"/>
          </a:buClr>
          <a:buSzPct val="100000"/>
          <a:buFontTx/>
          <a:buNone/>
          <a:tabLst/>
          <a:defRPr kumimoji="0" lang="zh-CN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lnDef>
  </a:objectDefaults>
  <a:extraClrSchemeLst>
    <a:extraClrScheme>
      <a:clrScheme name="Baidu_PPT_Tem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idu_PPT_Temp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idu_PPT_Temp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idu_PPT_Temp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idu_PPT_Temp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idu_PPT_Temp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idu_PPT_Temp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idu_PPT_Temp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idu_PPT_Temp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idu_PPT_Temp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idu_PPT_Temp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idu_PPT_Temp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演示文稿1" id="{014F8E5A-7F78-3A4F-8D5A-077B0849C3A7}" vid="{FE5E923D-DA52-A044-A311-1A892C04C64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IMAS串讲</Template>
  <TotalTime>16598</TotalTime>
  <Words>4057</Words>
  <Application>Microsoft Macintosh PowerPoint</Application>
  <PresentationFormat>宽屏</PresentationFormat>
  <Paragraphs>491</Paragraphs>
  <Slides>36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4" baseType="lpstr">
      <vt:lpstr>黑体</vt:lpstr>
      <vt:lpstr>宋体</vt:lpstr>
      <vt:lpstr>微软雅黑</vt:lpstr>
      <vt:lpstr>Arial</vt:lpstr>
      <vt:lpstr>Calibri</vt:lpstr>
      <vt:lpstr>Verdana</vt:lpstr>
      <vt:lpstr>Wingdings</vt:lpstr>
      <vt:lpstr>IMAS串讲</vt:lpstr>
      <vt:lpstr>PowerPoint 演示文稿</vt:lpstr>
      <vt:lpstr>广告投放系统架构</vt:lpstr>
      <vt:lpstr>目录</vt:lpstr>
      <vt:lpstr>Feedproxy调用机制</vt:lpstr>
      <vt:lpstr>do_process()</vt:lpstr>
      <vt:lpstr>do_process()</vt:lpstr>
      <vt:lpstr>do_process() – parse_request</vt:lpstr>
      <vt:lpstr>do_process()</vt:lpstr>
      <vt:lpstr>do_process() – interact_with_downstream()</vt:lpstr>
      <vt:lpstr>do_process()</vt:lpstr>
      <vt:lpstr>do_process() – product_strategy_process</vt:lpstr>
      <vt:lpstr>src_id和pid对应</vt:lpstr>
      <vt:lpstr>do_process()</vt:lpstr>
      <vt:lpstr>do_process() – pack_response</vt:lpstr>
      <vt:lpstr>目录</vt:lpstr>
      <vt:lpstr>FeedbsModule</vt:lpstr>
      <vt:lpstr>FeedbsModule</vt:lpstr>
      <vt:lpstr>PaFeedbsModule</vt:lpstr>
      <vt:lpstr>adplus_module</vt:lpstr>
      <vt:lpstr>PamixerModule</vt:lpstr>
      <vt:lpstr>目录</vt:lpstr>
      <vt:lpstr>PowerPoint 演示文稿</vt:lpstr>
      <vt:lpstr>src_id 策略</vt:lpstr>
      <vt:lpstr>src_id 策略</vt:lpstr>
      <vt:lpstr>pid策略</vt:lpstr>
      <vt:lpstr>pid策略</vt:lpstr>
      <vt:lpstr>pid策略</vt:lpstr>
      <vt:lpstr>pid策略</vt:lpstr>
      <vt:lpstr>pid策略</vt:lpstr>
      <vt:lpstr>pid策略</vt:lpstr>
      <vt:lpstr>pid策略</vt:lpstr>
      <vt:lpstr>pid策略</vt:lpstr>
      <vt:lpstr>pid策略</vt:lpstr>
      <vt:lpstr>pid策略</vt:lpstr>
      <vt:lpstr>pid策略</vt:lpstr>
      <vt:lpstr>Q&amp;A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170</cp:revision>
  <dcterms:created xsi:type="dcterms:W3CDTF">2019-09-30T06:04:10Z</dcterms:created>
  <dcterms:modified xsi:type="dcterms:W3CDTF">2021-04-21T13:20:06Z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4eed1396-652e-48af-a096-58850838b021-2">
    <vt:lpwstr>bc32559d6d1e51f086038444dbe93eb9</vt:lpwstr>
  </property>
  <property fmtid="{D5CDD505-2E9C-101B-9397-08002B2CF9AE}" pid="3" name="4eed1396-652e-48af-a096-58850838b021-3">
    <vt:lpwstr>e349f05dd852da13ef26c5dd2b485ca1</vt:lpwstr>
  </property>
</Properties>
</file>

<file path=docProps/thumbnail.jpeg>
</file>